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 id="2147483676" r:id="rId3"/>
  </p:sldMasterIdLst>
  <p:notesMasterIdLst>
    <p:notesMasterId r:id="rId9"/>
  </p:notesMasterIdLst>
  <p:sldIdLst>
    <p:sldId id="321" r:id="rId4"/>
    <p:sldId id="350" r:id="rId5"/>
    <p:sldId id="352" r:id="rId6"/>
    <p:sldId id="353" r:id="rId7"/>
    <p:sldId id="349" r:id="rId8"/>
  </p:sldIdLst>
  <p:sldSz cx="9144000" cy="6858000" type="screen4x3"/>
  <p:notesSz cx="6997700" cy="92837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5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780000"/>
    <a:srgbClr val="283446"/>
    <a:srgbClr val="383838"/>
    <a:srgbClr val="6C82A7"/>
    <a:srgbClr val="3D4D69"/>
    <a:srgbClr val="1651AB"/>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62095" autoAdjust="0"/>
  </p:normalViewPr>
  <p:slideViewPr>
    <p:cSldViewPr snapToGrid="0">
      <p:cViewPr varScale="1">
        <p:scale>
          <a:sx n="81" d="100"/>
          <a:sy n="81" d="100"/>
        </p:scale>
        <p:origin x="2802" y="84"/>
      </p:cViewPr>
      <p:guideLst>
        <p:guide orient="horz" pos="1248"/>
        <p:guide pos="504"/>
      </p:guideLst>
    </p:cSldViewPr>
  </p:slideViewPr>
  <p:notesTextViewPr>
    <p:cViewPr>
      <p:scale>
        <a:sx n="1" d="1"/>
        <a:sy n="1" d="1"/>
      </p:scale>
      <p:origin x="0" y="0"/>
    </p:cViewPr>
  </p:notesTextViewPr>
  <p:sorterViewPr>
    <p:cViewPr>
      <p:scale>
        <a:sx n="100" d="100"/>
        <a:sy n="100" d="100"/>
      </p:scale>
      <p:origin x="0" y="-2322"/>
    </p:cViewPr>
  </p:sorterViewPr>
  <p:notesViewPr>
    <p:cSldViewPr snapToGrid="0">
      <p:cViewPr varScale="1">
        <p:scale>
          <a:sx n="95" d="100"/>
          <a:sy n="95" d="100"/>
        </p:scale>
        <p:origin x="35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tags" Target="tags/tag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5797"/>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5797"/>
          </a:xfrm>
          <a:prstGeom prst="rect">
            <a:avLst/>
          </a:prstGeom>
        </p:spPr>
        <p:txBody>
          <a:bodyPr vert="horz" lIns="93031" tIns="46516" rIns="93031" bIns="46516" rtlCol="0"/>
          <a:lstStyle>
            <a:lvl1pPr algn="r">
              <a:defRPr sz="1200"/>
            </a:lvl1pPr>
          </a:lstStyle>
          <a:p>
            <a:fld id="{E10EC277-59A5-497B-95E8-22712E16CDDC}" type="datetimeFigureOut">
              <a:rPr lang="en-US" smtClean="0"/>
              <a:t>11/6/2018</a:t>
            </a:fld>
            <a:endParaRPr lang="en-US"/>
          </a:p>
        </p:txBody>
      </p:sp>
      <p:sp>
        <p:nvSpPr>
          <p:cNvPr id="4" name="Slide Image Placeholder 3"/>
          <p:cNvSpPr>
            <a:spLocks noGrp="1" noRot="1" noChangeAspect="1"/>
          </p:cNvSpPr>
          <p:nvPr>
            <p:ph type="sldImg" idx="2"/>
          </p:nvPr>
        </p:nvSpPr>
        <p:spPr>
          <a:xfrm>
            <a:off x="1409700" y="1160463"/>
            <a:ext cx="4178300" cy="3133725"/>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67781"/>
            <a:ext cx="5598160" cy="3655457"/>
          </a:xfrm>
          <a:prstGeom prst="rect">
            <a:avLst/>
          </a:prstGeom>
        </p:spPr>
        <p:txBody>
          <a:bodyPr vert="horz" lIns="93031" tIns="46516" rIns="93031" bIns="46516" rtlCol="0"/>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17904"/>
            <a:ext cx="3032337" cy="465796"/>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5796"/>
          </a:xfrm>
          <a:prstGeom prst="rect">
            <a:avLst/>
          </a:prstGeom>
        </p:spPr>
        <p:txBody>
          <a:bodyPr vert="horz" lIns="93031" tIns="46516" rIns="93031" bIns="46516" rtlCol="0" anchor="b"/>
          <a:lstStyle>
            <a:lvl1pPr algn="r">
              <a:defRPr sz="1200"/>
            </a:lvl1pPr>
          </a:lstStyle>
          <a:p>
            <a:fld id="{ADF12D30-99E2-4199-94C8-0A371D5EDD9A}" type="slidenum">
              <a:rPr lang="en-US" smtClean="0"/>
              <a:t>‹#›</a:t>
            </a:fld>
            <a:endParaRPr lang="en-US"/>
          </a:p>
        </p:txBody>
      </p:sp>
    </p:spTree>
    <p:extLst>
      <p:ext uri="{BB962C8B-B14F-4D97-AF65-F5344CB8AC3E}">
        <p14:creationId xmlns:p14="http://schemas.microsoft.com/office/powerpoint/2010/main" val="161799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9770" y="4410076"/>
            <a:ext cx="5598160" cy="4803774"/>
          </a:xfrm>
        </p:spPr>
        <p:txBody>
          <a:bodyPr/>
          <a:lstStyle/>
          <a:p>
            <a:pPr marL="170901" indent="-170901">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Thank you for having me with you today.</a:t>
            </a:r>
          </a:p>
          <a:p>
            <a:pPr marL="170901" indent="-170901">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This brief provides an overview of upcoming TRICARE changes</a:t>
            </a:r>
            <a:r>
              <a:rPr lang="en-US" altLang="en-US" baseline="0" dirty="0" smtClean="0">
                <a:latin typeface="Times New Roman" panose="02020603050405020304" pitchFamily="18" charset="0"/>
                <a:cs typeface="Times New Roman" panose="02020603050405020304" pitchFamily="18" charset="0"/>
              </a:rPr>
              <a:t> that affect your medical benefits. </a:t>
            </a:r>
          </a:p>
        </p:txBody>
      </p:sp>
      <p:sp>
        <p:nvSpPr>
          <p:cNvPr id="4" name="Slide Number Placeholder 3"/>
          <p:cNvSpPr>
            <a:spLocks noGrp="1"/>
          </p:cNvSpPr>
          <p:nvPr>
            <p:ph type="sldNum" sz="quarter" idx="10"/>
          </p:nvPr>
        </p:nvSpPr>
        <p:spPr/>
        <p:txBody>
          <a:bodyPr/>
          <a:lstStyle/>
          <a:p>
            <a:pPr>
              <a:defRPr/>
            </a:pPr>
            <a:fld id="{5F2E5D80-F783-4F97-817C-637ADBE2A4C1}" type="slidenum">
              <a:rPr lang="en-US" altLang="en-US" smtClean="0"/>
              <a:pPr>
                <a:defRPr/>
              </a:pPr>
              <a:t>1</a:t>
            </a:fld>
            <a:endParaRPr lang="en-US" altLang="en-US" dirty="0"/>
          </a:p>
        </p:txBody>
      </p:sp>
    </p:spTree>
    <p:extLst>
      <p:ext uri="{BB962C8B-B14F-4D97-AF65-F5344CB8AC3E}">
        <p14:creationId xmlns:p14="http://schemas.microsoft.com/office/powerpoint/2010/main" val="3079770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901" indent="-170901">
              <a:buFont typeface="Arial" panose="020B0604020202020204" pitchFamily="34" charset="0"/>
              <a:buChar char="•"/>
            </a:pPr>
            <a:endParaRPr lang="en-US" sz="930" kern="1200" baseline="0" dirty="0" smtClean="0">
              <a:solidFill>
                <a:schemeClr val="tx1"/>
              </a:solidFill>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DF12D30-99E2-4199-94C8-0A371D5EDD9A}" type="slidenum">
              <a:rPr lang="en-US" smtClean="0"/>
              <a:t>2</a:t>
            </a:fld>
            <a:endParaRPr lang="en-US"/>
          </a:p>
        </p:txBody>
      </p:sp>
    </p:spTree>
    <p:extLst>
      <p:ext uri="{BB962C8B-B14F-4D97-AF65-F5344CB8AC3E}">
        <p14:creationId xmlns:p14="http://schemas.microsoft.com/office/powerpoint/2010/main" val="30436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latin typeface="Times New Roman" panose="02020603050405020304" pitchFamily="18" charset="0"/>
                <a:ea typeface="Tahoma" panose="020B0604030504040204" pitchFamily="34" charset="0"/>
                <a:cs typeface="Times New Roman" panose="02020603050405020304" pitchFamily="18" charset="0"/>
              </a:rPr>
              <a:t>Now, when you receive orders for a preplanned mission (12304b </a:t>
            </a:r>
            <a:r>
              <a:rPr lang="en-US" smtClean="0">
                <a:latin typeface="Times New Roman" panose="02020603050405020304" pitchFamily="18" charset="0"/>
                <a:ea typeface="Tahoma" panose="020B0604030504040204" pitchFamily="34" charset="0"/>
                <a:cs typeface="Times New Roman" panose="02020603050405020304" pitchFamily="18" charset="0"/>
              </a:rPr>
              <a:t>orders), </a:t>
            </a:r>
            <a:r>
              <a:rPr lang="en-US" dirty="0" smtClean="0">
                <a:latin typeface="Times New Roman" panose="02020603050405020304" pitchFamily="18" charset="0"/>
                <a:ea typeface="Tahoma" panose="020B0604030504040204" pitchFamily="34" charset="0"/>
                <a:cs typeface="Times New Roman" panose="02020603050405020304" pitchFamily="18" charset="0"/>
              </a:rPr>
              <a:t>you are covered during pre-activation by early eligibility rules </a:t>
            </a:r>
            <a:r>
              <a:rPr lang="en-US" dirty="0">
                <a:latin typeface="Times New Roman" panose="02020603050405020304" pitchFamily="18" charset="0"/>
                <a:ea typeface="Tahoma" panose="020B0604030504040204" pitchFamily="34" charset="0"/>
                <a:cs typeface="Times New Roman" panose="02020603050405020304" pitchFamily="18" charset="0"/>
              </a:rPr>
              <a:t>and </a:t>
            </a:r>
            <a:r>
              <a:rPr lang="en-US" dirty="0" smtClean="0">
                <a:latin typeface="Times New Roman" panose="02020603050405020304" pitchFamily="18" charset="0"/>
                <a:ea typeface="Tahoma" panose="020B0604030504040204" pitchFamily="34" charset="0"/>
                <a:cs typeface="Times New Roman" panose="02020603050405020304" pitchFamily="18" charset="0"/>
              </a:rPr>
              <a:t>during deactivation by </a:t>
            </a:r>
            <a:r>
              <a:rPr lang="en-US" dirty="0">
                <a:latin typeface="Times New Roman" panose="02020603050405020304" pitchFamily="18" charset="0"/>
                <a:ea typeface="Tahoma" panose="020B0604030504040204" pitchFamily="34" charset="0"/>
                <a:cs typeface="Times New Roman" panose="02020603050405020304" pitchFamily="18" charset="0"/>
              </a:rPr>
              <a:t>Transitional Assistance Management </a:t>
            </a:r>
            <a:r>
              <a:rPr lang="en-US" dirty="0" smtClean="0">
                <a:latin typeface="Times New Roman" panose="02020603050405020304" pitchFamily="18" charset="0"/>
                <a:ea typeface="Tahoma" panose="020B0604030504040204" pitchFamily="34" charset="0"/>
                <a:cs typeface="Times New Roman" panose="02020603050405020304" pitchFamily="18" charset="0"/>
              </a:rPr>
              <a:t>Program.</a:t>
            </a:r>
          </a:p>
          <a:p>
            <a:pPr marL="628650" lvl="1" indent="-171450">
              <a:buFont typeface="Arial" panose="020B0604020202020204" pitchFamily="34" charset="0"/>
              <a:buChar char="•"/>
            </a:pPr>
            <a:r>
              <a:rPr lang="en-US" dirty="0" smtClean="0">
                <a:latin typeface="Times New Roman" panose="02020603050405020304" pitchFamily="18" charset="0"/>
                <a:ea typeface="Tahoma" panose="020B0604030504040204" pitchFamily="34" charset="0"/>
                <a:cs typeface="Times New Roman" panose="02020603050405020304" pitchFamily="18" charset="0"/>
              </a:rPr>
              <a:t>Early Eligibility (E-ID): E-ID begins on the date the sponsor’s orders are issued or 180 days before they report to active duty, whichever is later. </a:t>
            </a:r>
          </a:p>
          <a:p>
            <a:pPr marL="628650" lvl="1" indent="-1714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Once </a:t>
            </a:r>
            <a:r>
              <a:rPr lang="en-US" dirty="0">
                <a:latin typeface="Times New Roman" panose="02020603050405020304" pitchFamily="18" charset="0"/>
                <a:cs typeface="Times New Roman" panose="02020603050405020304" pitchFamily="18" charset="0"/>
              </a:rPr>
              <a:t>eligible in DEERS, family members will be auto-enrolled in TRICARE Prime if they live in a PSA. Otherwise, they will be auto-enrolled in TRICARE Select. Family members may elect to change their auto-enrolled coverage within 90 days of the date of the auto-enrollment</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ea typeface="Tahoma" panose="020B0604030504040204" pitchFamily="34" charset="0"/>
              <a:cs typeface="Times New Roman" panose="02020603050405020304" pitchFamily="18" charset="0"/>
            </a:endParaRPr>
          </a:p>
          <a:p>
            <a:pPr marL="628650" lvl="1" indent="-171450">
              <a:buFont typeface="Arial" panose="020B0604020202020204" pitchFamily="34" charset="0"/>
              <a:buChar char="•"/>
            </a:pPr>
            <a:r>
              <a:rPr lang="en-US" dirty="0" smtClean="0">
                <a:latin typeface="Times New Roman" panose="02020603050405020304" pitchFamily="18" charset="0"/>
                <a:ea typeface="Tahoma" panose="020B0604030504040204" pitchFamily="34" charset="0"/>
                <a:cs typeface="Times New Roman" panose="02020603050405020304" pitchFamily="18" charset="0"/>
              </a:rPr>
              <a:t>Transitional Assistance Management Program (TAMP): TAMP offers 180 days of premium-free TRICARE coverage to certain service members and their families so they have ample time to make arrangements for ongoing health care coverage while transitioning to civilian life.</a:t>
            </a:r>
          </a:p>
          <a:p>
            <a:pPr marL="171450" indent="-171450">
              <a:buFont typeface="Arial" panose="020B0604020202020204" pitchFamily="34" charset="0"/>
              <a:buChar char="•"/>
            </a:pPr>
            <a:r>
              <a:rPr lang="en-US" b="1" dirty="0" smtClean="0">
                <a:latin typeface="Times New Roman" panose="02020603050405020304" pitchFamily="18" charset="0"/>
                <a:ea typeface="Tahoma" panose="020B0604030504040204" pitchFamily="34" charset="0"/>
                <a:cs typeface="Times New Roman" panose="02020603050405020304" pitchFamily="18" charset="0"/>
              </a:rPr>
              <a:t>Note</a:t>
            </a:r>
            <a:r>
              <a:rPr lang="en-US" dirty="0" smtClean="0">
                <a:latin typeface="Times New Roman" panose="02020603050405020304" pitchFamily="18" charset="0"/>
                <a:ea typeface="Tahoma" panose="020B0604030504040204" pitchFamily="34" charset="0"/>
                <a:cs typeface="Times New Roman" panose="02020603050405020304" pitchFamily="18" charset="0"/>
              </a:rPr>
              <a:t>: Effective date for E-ID and TAMP is for orders issued on or after Dec. 12, 2017. This change is not retroactive to orders issued prior to this date.</a:t>
            </a:r>
          </a:p>
          <a:p>
            <a:pPr marL="171450" indent="-171450">
              <a:buFont typeface="Arial" panose="020B0604020202020204" pitchFamily="34" charset="0"/>
              <a:buChar char="•"/>
            </a:pPr>
            <a:r>
              <a:rPr lang="en-US" kern="1200" dirty="0" smtClean="0">
                <a:solidFill>
                  <a:schemeClr val="tx1"/>
                </a:solidFill>
                <a:effectLst/>
                <a:latin typeface="Times New Roman" panose="02020603050405020304" pitchFamily="18" charset="0"/>
                <a:cs typeface="Times New Roman" panose="02020603050405020304" pitchFamily="18" charset="0"/>
              </a:rPr>
              <a:t>If you’re a member of a Reserve Component and are called to active duty for more than 30 days, check-in with your personnel system to see if your unit has been deemed eligible for E-ID benefits. </a:t>
            </a:r>
          </a:p>
          <a:p>
            <a:pPr marL="171450" indent="-171450">
              <a:buFont typeface="Arial" panose="020B0604020202020204" pitchFamily="34" charset="0"/>
              <a:buChar char="•"/>
            </a:pPr>
            <a:r>
              <a:rPr lang="en-US" kern="1200" dirty="0" smtClean="0">
                <a:solidFill>
                  <a:schemeClr val="tx1"/>
                </a:solidFill>
                <a:effectLst/>
                <a:latin typeface="Times New Roman" panose="02020603050405020304" pitchFamily="18" charset="0"/>
                <a:cs typeface="Times New Roman" panose="02020603050405020304" pitchFamily="18" charset="0"/>
              </a:rPr>
              <a:t> If you’re a member of a Reserve Component and are called to active duty for more than 178 days, check-in with your personnel system to see if your unit has been deemed eligible for TAMP benefits. </a:t>
            </a:r>
          </a:p>
          <a:p>
            <a:pPr marL="171450" indent="-171450">
              <a:buFont typeface="Arial" panose="020B0604020202020204" pitchFamily="34" charset="0"/>
              <a:buChar char="•"/>
            </a:pPr>
            <a:r>
              <a:rPr lang="en-US" kern="1200" dirty="0" smtClean="0">
                <a:solidFill>
                  <a:schemeClr val="tx1"/>
                </a:solidFill>
                <a:effectLst/>
                <a:latin typeface="Times New Roman" panose="02020603050405020304" pitchFamily="18" charset="0"/>
                <a:cs typeface="Times New Roman" panose="02020603050405020304" pitchFamily="18" charset="0"/>
              </a:rPr>
              <a:t>For additional information, contact the Reserve Component Regional Commands or your regional TRICARE contractor.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DF12D30-99E2-4199-94C8-0A371D5EDD9A}" type="slidenum">
              <a:rPr lang="en-US" smtClean="0"/>
              <a:t>3</a:t>
            </a:fld>
            <a:endParaRPr lang="en-US"/>
          </a:p>
        </p:txBody>
      </p:sp>
    </p:spTree>
    <p:extLst>
      <p:ext uri="{BB962C8B-B14F-4D97-AF65-F5344CB8AC3E}">
        <p14:creationId xmlns:p14="http://schemas.microsoft.com/office/powerpoint/2010/main" val="753900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Times New Roman" panose="02020603050405020304" pitchFamily="18" charset="0"/>
                <a:cs typeface="Times New Roman" panose="02020603050405020304" pitchFamily="18" charset="0"/>
              </a:rPr>
              <a:t>There were also changes to some costs that affect National Guard and Reserve members.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Times New Roman" panose="02020603050405020304" pitchFamily="18" charset="0"/>
                <a:cs typeface="Times New Roman" panose="02020603050405020304" pitchFamily="18" charset="0"/>
              </a:rPr>
              <a:t>Reserve Component members who are activated for more than 30 days may have their annual deductible waived under TRICARE Select.</a:t>
            </a:r>
          </a:p>
          <a:p>
            <a:pPr marL="628650" lvl="1" indent="-1714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 deductible is the </a:t>
            </a:r>
            <a:r>
              <a:rPr lang="en-US" dirty="0">
                <a:latin typeface="Times New Roman" panose="02020603050405020304" pitchFamily="18" charset="0"/>
                <a:cs typeface="Times New Roman" panose="02020603050405020304" pitchFamily="18" charset="0"/>
              </a:rPr>
              <a:t>amount you pay for covered health care services before your </a:t>
            </a:r>
            <a:r>
              <a:rPr lang="en-US" dirty="0" smtClean="0">
                <a:latin typeface="Times New Roman" panose="02020603050405020304" pitchFamily="18" charset="0"/>
                <a:cs typeface="Times New Roman" panose="02020603050405020304" pitchFamily="18" charset="0"/>
              </a:rPr>
              <a:t>TRICARE plan </a:t>
            </a:r>
            <a:r>
              <a:rPr lang="en-US" dirty="0">
                <a:latin typeface="Times New Roman" panose="02020603050405020304" pitchFamily="18" charset="0"/>
                <a:cs typeface="Times New Roman" panose="02020603050405020304" pitchFamily="18" charset="0"/>
              </a:rPr>
              <a:t>starts to pay.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Times New Roman" panose="02020603050405020304" pitchFamily="18" charset="0"/>
                <a:cs typeface="Times New Roman" panose="02020603050405020304" pitchFamily="18" charset="0"/>
              </a:rPr>
              <a:t>Additionally, </a:t>
            </a:r>
            <a:r>
              <a:rPr lang="en-US" sz="1200" kern="1200" dirty="0" smtClean="0">
                <a:solidFill>
                  <a:schemeClr val="tx1"/>
                </a:solidFill>
                <a:effectLst/>
                <a:latin typeface="Times New Roman" panose="02020603050405020304" pitchFamily="18" charset="0"/>
                <a:cs typeface="Times New Roman" panose="02020603050405020304" pitchFamily="18" charset="0"/>
              </a:rPr>
              <a:t>TRICARE may pay an additional 15 percent for covered services received from a non-network provider.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atin typeface="Tahoma" panose="020B0604030504040204" pitchFamily="34" charset="0"/>
                <a:ea typeface="Tahoma" panose="020B0604030504040204" pitchFamily="34" charset="0"/>
                <a:cs typeface="Tahoma" panose="020B0604030504040204" pitchFamily="34" charset="0"/>
              </a:rPr>
              <a:t>These benefits are not provided to family members of sponsors who are in an Active Guard Reserve status.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DF12D30-99E2-4199-94C8-0A371D5EDD9A}" type="slidenum">
              <a:rPr lang="en-US" smtClean="0"/>
              <a:t>4</a:t>
            </a:fld>
            <a:endParaRPr lang="en-US"/>
          </a:p>
        </p:txBody>
      </p:sp>
    </p:spTree>
    <p:extLst>
      <p:ext uri="{BB962C8B-B14F-4D97-AF65-F5344CB8AC3E}">
        <p14:creationId xmlns:p14="http://schemas.microsoft.com/office/powerpoint/2010/main" val="3398654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901" indent="-170901">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To </a:t>
            </a:r>
            <a:r>
              <a:rPr lang="en-US" dirty="0">
                <a:solidFill>
                  <a:prstClr val="black"/>
                </a:solidFill>
                <a:latin typeface="Times New Roman" panose="02020603050405020304" pitchFamily="18" charset="0"/>
                <a:cs typeface="Times New Roman" panose="02020603050405020304" pitchFamily="18" charset="0"/>
              </a:rPr>
              <a:t>have more control over your </a:t>
            </a:r>
            <a:r>
              <a:rPr lang="en-US" dirty="0" smtClean="0">
                <a:solidFill>
                  <a:prstClr val="black"/>
                </a:solidFill>
                <a:latin typeface="Times New Roman" panose="02020603050405020304" pitchFamily="18" charset="0"/>
                <a:cs typeface="Times New Roman" panose="02020603050405020304" pitchFamily="18" charset="0"/>
              </a:rPr>
              <a:t>health care</a:t>
            </a:r>
            <a:r>
              <a:rPr lang="en-US" dirty="0">
                <a:solidFill>
                  <a:prstClr val="black"/>
                </a:solidFill>
                <a:latin typeface="Times New Roman" panose="02020603050405020304" pitchFamily="18" charset="0"/>
                <a:cs typeface="Times New Roman" panose="02020603050405020304" pitchFamily="18" charset="0"/>
              </a:rPr>
              <a:t>, prepare for the upcoming changes to TRICARE by taking the following actions: </a:t>
            </a:r>
            <a:endParaRPr lang="en-US" dirty="0">
              <a:latin typeface="Times New Roman" panose="02020603050405020304" pitchFamily="18" charset="0"/>
              <a:cs typeface="Times New Roman" panose="02020603050405020304" pitchFamily="18" charset="0"/>
            </a:endParaRPr>
          </a:p>
          <a:p>
            <a:pPr marL="626638" lvl="1" indent="-170901" eaLnBrk="0" fontAlgn="base" hangingPunct="0">
              <a:buFont typeface="Symbol" panose="05050102010706020507" pitchFamily="18" charset="2"/>
              <a:buChar char=""/>
              <a:defRPr/>
            </a:pPr>
            <a:r>
              <a:rPr lang="en-US" dirty="0" smtClean="0">
                <a:solidFill>
                  <a:prstClr val="black"/>
                </a:solidFill>
                <a:latin typeface="Times New Roman" panose="02020603050405020304" pitchFamily="18" charset="0"/>
                <a:cs typeface="Times New Roman" panose="02020603050405020304" pitchFamily="18" charset="0"/>
              </a:rPr>
              <a:t>Update </a:t>
            </a:r>
            <a:r>
              <a:rPr lang="en-US" dirty="0">
                <a:solidFill>
                  <a:prstClr val="black"/>
                </a:solidFill>
                <a:latin typeface="Times New Roman" panose="02020603050405020304" pitchFamily="18" charset="0"/>
                <a:cs typeface="Times New Roman" panose="02020603050405020304" pitchFamily="18" charset="0"/>
              </a:rPr>
              <a:t>your contact information in the Defense Enrollment Eligibility Reporting System, or DEERS, for you and your family.</a:t>
            </a:r>
          </a:p>
          <a:p>
            <a:pPr marL="1084387" lvl="2" indent="-171450" eaLnBrk="0" fontAlgn="base" hangingPunct="0">
              <a:buFont typeface="Arial" panose="020B0604020202020204" pitchFamily="34" charset="0"/>
              <a:buChar char="•"/>
              <a:defRPr/>
            </a:pPr>
            <a:r>
              <a:rPr lang="en-US" dirty="0" smtClean="0">
                <a:solidFill>
                  <a:prstClr val="black"/>
                </a:solidFill>
                <a:latin typeface="Times New Roman" panose="02020603050405020304" pitchFamily="18" charset="0"/>
                <a:cs typeface="Times New Roman" panose="02020603050405020304" pitchFamily="18" charset="0"/>
              </a:rPr>
              <a:t>Go </a:t>
            </a:r>
            <a:r>
              <a:rPr lang="en-US" dirty="0">
                <a:solidFill>
                  <a:prstClr val="black"/>
                </a:solidFill>
                <a:latin typeface="Times New Roman" panose="02020603050405020304" pitchFamily="18" charset="0"/>
                <a:cs typeface="Times New Roman" panose="02020603050405020304" pitchFamily="18" charset="0"/>
              </a:rPr>
              <a:t>to </a:t>
            </a:r>
            <a:r>
              <a:rPr lang="en-US" b="1" dirty="0">
                <a:solidFill>
                  <a:prstClr val="black"/>
                </a:solidFill>
                <a:latin typeface="Times New Roman" panose="02020603050405020304" pitchFamily="18" charset="0"/>
                <a:cs typeface="Times New Roman" panose="02020603050405020304" pitchFamily="18" charset="0"/>
              </a:rPr>
              <a:t>www.dmdc.osd.mil/milconnect</a:t>
            </a:r>
            <a:r>
              <a:rPr lang="en-US" dirty="0">
                <a:solidFill>
                  <a:prstClr val="black"/>
                </a:solidFill>
                <a:latin typeface="Times New Roman" panose="02020603050405020304" pitchFamily="18" charset="0"/>
                <a:cs typeface="Times New Roman" panose="02020603050405020304" pitchFamily="18" charset="0"/>
              </a:rPr>
              <a:t>. </a:t>
            </a:r>
            <a:endParaRPr lang="en-US" dirty="0" smtClean="0">
              <a:solidFill>
                <a:prstClr val="black"/>
              </a:solidFill>
              <a:latin typeface="Times New Roman" panose="02020603050405020304" pitchFamily="18" charset="0"/>
              <a:cs typeface="Times New Roman" panose="02020603050405020304" pitchFamily="18" charset="0"/>
            </a:endParaRPr>
          </a:p>
          <a:p>
            <a:pPr marL="1084387" lvl="2" indent="-171450" eaLnBrk="0" fontAlgn="base" hangingPunct="0">
              <a:buFont typeface="Arial" panose="020B0604020202020204" pitchFamily="34" charset="0"/>
              <a:buChar char="•"/>
              <a:defRPr/>
            </a:pPr>
            <a:r>
              <a:rPr lang="en-US" dirty="0" smtClean="0">
                <a:solidFill>
                  <a:prstClr val="black"/>
                </a:solidFill>
                <a:latin typeface="Times New Roman" panose="02020603050405020304" pitchFamily="18" charset="0"/>
                <a:cs typeface="Times New Roman" panose="02020603050405020304" pitchFamily="18" charset="0"/>
              </a:rPr>
              <a:t>Call </a:t>
            </a:r>
            <a:r>
              <a:rPr lang="en-US" b="1" dirty="0">
                <a:solidFill>
                  <a:prstClr val="black"/>
                </a:solidFill>
                <a:latin typeface="Times New Roman" panose="02020603050405020304" pitchFamily="18" charset="0"/>
                <a:cs typeface="Times New Roman" panose="02020603050405020304" pitchFamily="18" charset="0"/>
              </a:rPr>
              <a:t>1-800-538-9552</a:t>
            </a:r>
            <a:r>
              <a:rPr lang="en-US" dirty="0">
                <a:solidFill>
                  <a:prstClr val="black"/>
                </a:solidFill>
                <a:latin typeface="Times New Roman" panose="02020603050405020304" pitchFamily="18" charset="0"/>
                <a:cs typeface="Times New Roman" panose="02020603050405020304" pitchFamily="18" charset="0"/>
              </a:rPr>
              <a:t> (TTY/TDD: </a:t>
            </a:r>
            <a:r>
              <a:rPr lang="en-US" b="1" dirty="0">
                <a:solidFill>
                  <a:prstClr val="black"/>
                </a:solidFill>
                <a:latin typeface="Times New Roman" panose="02020603050405020304" pitchFamily="18" charset="0"/>
                <a:cs typeface="Times New Roman" panose="02020603050405020304" pitchFamily="18" charset="0"/>
              </a:rPr>
              <a:t>1-866-363-2883</a:t>
            </a:r>
            <a:r>
              <a:rPr lang="en-US" dirty="0" smtClean="0">
                <a:solidFill>
                  <a:prstClr val="black"/>
                </a:solidFill>
                <a:latin typeface="Times New Roman" panose="02020603050405020304" pitchFamily="18" charset="0"/>
                <a:cs typeface="Times New Roman" panose="02020603050405020304" pitchFamily="18" charset="0"/>
              </a:rPr>
              <a:t>).</a:t>
            </a:r>
          </a:p>
          <a:p>
            <a:pPr marL="1084387" lvl="2" indent="-171450" eaLnBrk="0" fontAlgn="base" hangingPunct="0">
              <a:buFont typeface="Arial" panose="020B0604020202020204" pitchFamily="34" charset="0"/>
              <a:buChar char="•"/>
              <a:defRPr/>
            </a:pPr>
            <a:r>
              <a:rPr lang="en-US" dirty="0" smtClean="0">
                <a:solidFill>
                  <a:prstClr val="black"/>
                </a:solidFill>
                <a:latin typeface="Times New Roman" panose="02020603050405020304" pitchFamily="18" charset="0"/>
                <a:cs typeface="Times New Roman" panose="02020603050405020304" pitchFamily="18" charset="0"/>
              </a:rPr>
              <a:t>Fax </a:t>
            </a:r>
            <a:r>
              <a:rPr lang="en-US" dirty="0">
                <a:solidFill>
                  <a:prstClr val="black"/>
                </a:solidFill>
                <a:latin typeface="Times New Roman" panose="02020603050405020304" pitchFamily="18" charset="0"/>
                <a:cs typeface="Times New Roman" panose="02020603050405020304" pitchFamily="18" charset="0"/>
              </a:rPr>
              <a:t>updates to </a:t>
            </a:r>
            <a:r>
              <a:rPr lang="en-US" b="1" dirty="0" smtClean="0">
                <a:solidFill>
                  <a:prstClr val="black"/>
                </a:solidFill>
                <a:latin typeface="Times New Roman" panose="02020603050405020304" pitchFamily="18" charset="0"/>
                <a:cs typeface="Times New Roman" panose="02020603050405020304" pitchFamily="18" charset="0"/>
              </a:rPr>
              <a:t>1-800-336-4416</a:t>
            </a:r>
            <a:r>
              <a:rPr lang="en-US"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a:p>
            <a:pPr marL="626638" lvl="1" indent="-170901" eaLnBrk="0" fontAlgn="base" hangingPunct="0">
              <a:buFont typeface="Symbol" panose="05050102010706020507" pitchFamily="18" charset="2"/>
              <a:buChar char=""/>
              <a:defRPr/>
            </a:pPr>
            <a:r>
              <a:rPr lang="en-US" dirty="0" smtClean="0">
                <a:solidFill>
                  <a:prstClr val="black"/>
                </a:solidFill>
                <a:latin typeface="Times New Roman" panose="02020603050405020304" pitchFamily="18" charset="0"/>
                <a:cs typeface="Times New Roman" panose="02020603050405020304" pitchFamily="18" charset="0"/>
              </a:rPr>
              <a:t>Sign up for email updates at FEDVIP website</a:t>
            </a:r>
          </a:p>
          <a:p>
            <a:pPr marL="1084387" lvl="2" indent="-171450" eaLnBrk="0" fontAlgn="base" hangingPunct="0">
              <a:buFont typeface="Arial" panose="020B0604020202020204" pitchFamily="34" charset="0"/>
              <a:buChar char="•"/>
              <a:defRPr/>
            </a:pPr>
            <a:r>
              <a:rPr lang="en-US" dirty="0" smtClean="0">
                <a:solidFill>
                  <a:prstClr val="black"/>
                </a:solidFill>
                <a:latin typeface="Times New Roman" panose="02020603050405020304" pitchFamily="18" charset="0"/>
                <a:cs typeface="Times New Roman" panose="02020603050405020304" pitchFamily="18" charset="0"/>
              </a:rPr>
              <a:t>Go to </a:t>
            </a:r>
            <a:r>
              <a:rPr lang="en-US" b="1" dirty="0" smtClean="0">
                <a:solidFill>
                  <a:prstClr val="black"/>
                </a:solidFill>
                <a:latin typeface="Times New Roman" panose="02020603050405020304" pitchFamily="18" charset="0"/>
                <a:cs typeface="Times New Roman" panose="02020603050405020304" pitchFamily="18" charset="0"/>
              </a:rPr>
              <a:t>http://tricare.benefeds.com </a:t>
            </a:r>
            <a:r>
              <a:rPr lang="en-US" dirty="0" smtClean="0">
                <a:solidFill>
                  <a:prstClr val="black"/>
                </a:solidFill>
                <a:latin typeface="Times New Roman" panose="02020603050405020304" pitchFamily="18" charset="0"/>
                <a:cs typeface="Times New Roman" panose="02020603050405020304" pitchFamily="18" charset="0"/>
              </a:rPr>
              <a:t>and sign up for email updates</a:t>
            </a:r>
            <a:endParaRPr lang="en-US" dirty="0">
              <a:solidFill>
                <a:prstClr val="black"/>
              </a:solidFill>
              <a:latin typeface="Times New Roman" panose="02020603050405020304" pitchFamily="18" charset="0"/>
              <a:cs typeface="Times New Roman" panose="02020603050405020304" pitchFamily="18" charset="0"/>
            </a:endParaRPr>
          </a:p>
          <a:p>
            <a:pPr marL="626638" lvl="1" indent="-170901" eaLnBrk="0" fontAlgn="base" hangingPunct="0">
              <a:buFont typeface="Symbol" panose="05050102010706020507" pitchFamily="18" charset="2"/>
              <a:buChar char=""/>
              <a:defRPr/>
            </a:pPr>
            <a:r>
              <a:rPr lang="en-US" dirty="0" smtClean="0">
                <a:solidFill>
                  <a:prstClr val="black"/>
                </a:solidFill>
                <a:latin typeface="Times New Roman" panose="02020603050405020304" pitchFamily="18" charset="0"/>
                <a:cs typeface="Times New Roman" panose="02020603050405020304" pitchFamily="18" charset="0"/>
              </a:rPr>
              <a:t>Visit </a:t>
            </a:r>
            <a:r>
              <a:rPr lang="en-US" dirty="0">
                <a:solidFill>
                  <a:prstClr val="black"/>
                </a:solidFill>
                <a:latin typeface="Times New Roman" panose="02020603050405020304" pitchFamily="18" charset="0"/>
                <a:cs typeface="Times New Roman" panose="02020603050405020304" pitchFamily="18" charset="0"/>
              </a:rPr>
              <a:t>the TRICARE website.     </a:t>
            </a:r>
            <a:endParaRPr lang="en-US" dirty="0" smtClean="0">
              <a:solidFill>
                <a:prstClr val="black"/>
              </a:solidFill>
              <a:latin typeface="Times New Roman" panose="02020603050405020304" pitchFamily="18" charset="0"/>
              <a:cs typeface="Times New Roman" panose="02020603050405020304" pitchFamily="18" charset="0"/>
            </a:endParaRPr>
          </a:p>
          <a:p>
            <a:pPr marL="1084387" lvl="2" indent="-171450" eaLnBrk="0" fontAlgn="base" hangingPunct="0">
              <a:buFont typeface="Arial" panose="020B0604020202020204" pitchFamily="34" charset="0"/>
              <a:buChar char="•"/>
              <a:defRPr/>
            </a:pPr>
            <a:r>
              <a:rPr lang="en-US" dirty="0">
                <a:solidFill>
                  <a:prstClr val="black"/>
                </a:solidFill>
                <a:latin typeface="Times New Roman" panose="02020603050405020304" pitchFamily="18" charset="0"/>
                <a:cs typeface="Times New Roman" panose="02020603050405020304" pitchFamily="18" charset="0"/>
              </a:rPr>
              <a:t>G</a:t>
            </a:r>
            <a:r>
              <a:rPr lang="en-US" dirty="0" smtClean="0">
                <a:solidFill>
                  <a:prstClr val="black"/>
                </a:solidFill>
                <a:latin typeface="Times New Roman" panose="02020603050405020304" pitchFamily="18" charset="0"/>
                <a:cs typeface="Times New Roman" panose="02020603050405020304" pitchFamily="18" charset="0"/>
              </a:rPr>
              <a:t>o </a:t>
            </a:r>
            <a:r>
              <a:rPr lang="en-US" dirty="0">
                <a:solidFill>
                  <a:prstClr val="black"/>
                </a:solidFill>
                <a:latin typeface="Times New Roman" panose="02020603050405020304" pitchFamily="18" charset="0"/>
                <a:cs typeface="Times New Roman" panose="02020603050405020304" pitchFamily="18" charset="0"/>
              </a:rPr>
              <a:t>to </a:t>
            </a:r>
            <a:r>
              <a:rPr lang="en-US" b="1" dirty="0">
                <a:solidFill>
                  <a:prstClr val="black"/>
                </a:solidFill>
                <a:latin typeface="Times New Roman" panose="02020603050405020304" pitchFamily="18" charset="0"/>
                <a:cs typeface="Times New Roman" panose="02020603050405020304" pitchFamily="18" charset="0"/>
              </a:rPr>
              <a:t>www.tricare.mil/changes</a:t>
            </a:r>
            <a:r>
              <a:rPr lang="en-US" dirty="0">
                <a:solidFill>
                  <a:prstClr val="black"/>
                </a:solidFill>
                <a:latin typeface="Times New Roman" panose="02020603050405020304" pitchFamily="18" charset="0"/>
                <a:cs typeface="Times New Roman" panose="02020603050405020304" pitchFamily="18" charset="0"/>
              </a:rPr>
              <a:t>. </a:t>
            </a:r>
            <a:endParaRPr lang="en-US" dirty="0" smtClean="0">
              <a:solidFill>
                <a:prstClr val="black"/>
              </a:solidFill>
              <a:latin typeface="Times New Roman" panose="02020603050405020304" pitchFamily="18" charset="0"/>
              <a:cs typeface="Times New Roman" panose="02020603050405020304" pitchFamily="18" charset="0"/>
            </a:endParaRPr>
          </a:p>
          <a:p>
            <a:pPr marL="1084387" lvl="2" indent="-171450" eaLnBrk="0" fontAlgn="base" hangingPunct="0">
              <a:buFont typeface="Arial" panose="020B0604020202020204" pitchFamily="34" charset="0"/>
              <a:buChar char="•"/>
              <a:defRPr/>
            </a:pPr>
            <a:r>
              <a:rPr lang="en-US" dirty="0" smtClean="0">
                <a:solidFill>
                  <a:prstClr val="black"/>
                </a:solidFill>
                <a:latin typeface="Times New Roman" panose="02020603050405020304" pitchFamily="18" charset="0"/>
                <a:cs typeface="Times New Roman" panose="02020603050405020304" pitchFamily="18" charset="0"/>
              </a:rPr>
              <a:t>Sign </a:t>
            </a:r>
            <a:r>
              <a:rPr lang="en-US" dirty="0">
                <a:solidFill>
                  <a:prstClr val="black"/>
                </a:solidFill>
                <a:latin typeface="Times New Roman" panose="02020603050405020304" pitchFamily="18" charset="0"/>
                <a:cs typeface="Times New Roman" panose="02020603050405020304" pitchFamily="18" charset="0"/>
              </a:rPr>
              <a:t>up for email alerts about the changes at the link available at </a:t>
            </a:r>
            <a:r>
              <a:rPr lang="en-US" b="1" dirty="0">
                <a:solidFill>
                  <a:prstClr val="black"/>
                </a:solidFill>
                <a:latin typeface="Times New Roman" panose="02020603050405020304" pitchFamily="18" charset="0"/>
                <a:cs typeface="Times New Roman" panose="02020603050405020304" pitchFamily="18" charset="0"/>
              </a:rPr>
              <a:t>www.tricare.mil/changes</a:t>
            </a:r>
            <a:r>
              <a:rPr lang="en-US" dirty="0">
                <a:solidFill>
                  <a:prstClr val="black"/>
                </a:solidFill>
                <a:latin typeface="Times New Roman" panose="02020603050405020304" pitchFamily="18" charset="0"/>
                <a:cs typeface="Times New Roman" panose="02020603050405020304" pitchFamily="18" charset="0"/>
              </a:rPr>
              <a:t>. You will get an email anytime this page is </a:t>
            </a:r>
            <a:r>
              <a:rPr lang="en-US" dirty="0" smtClean="0">
                <a:solidFill>
                  <a:prstClr val="black"/>
                </a:solidFill>
                <a:latin typeface="Times New Roman" panose="02020603050405020304" pitchFamily="18" charset="0"/>
                <a:cs typeface="Times New Roman" panose="02020603050405020304" pitchFamily="18" charset="0"/>
              </a:rPr>
              <a:t>updated.</a:t>
            </a:r>
            <a:endParaRPr lang="en-US" dirty="0">
              <a:solidFill>
                <a:prstClr val="black"/>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5F2E5D80-F783-4F97-817C-637ADBE2A4C1}" type="slidenum">
              <a:rPr lang="en-US" altLang="en-US" smtClean="0"/>
              <a:pPr>
                <a:defRPr/>
              </a:pPr>
              <a:t>5</a:t>
            </a:fld>
            <a:endParaRPr lang="en-US" altLang="en-US" dirty="0"/>
          </a:p>
        </p:txBody>
      </p:sp>
    </p:spTree>
    <p:extLst>
      <p:ext uri="{BB962C8B-B14F-4D97-AF65-F5344CB8AC3E}">
        <p14:creationId xmlns:p14="http://schemas.microsoft.com/office/powerpoint/2010/main" val="85738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1981612" y="4254544"/>
            <a:ext cx="6533738" cy="305771"/>
          </a:xfrm>
        </p:spPr>
        <p:txBody>
          <a:bodyPr/>
          <a:lstStyle/>
          <a:p>
            <a:r>
              <a:rPr lang="en-US" smtClean="0"/>
              <a:t>Click to edit Master title style</a:t>
            </a:r>
            <a:endParaRPr lang="en-US"/>
          </a:p>
        </p:txBody>
      </p:sp>
    </p:spTree>
    <p:extLst>
      <p:ext uri="{BB962C8B-B14F-4D97-AF65-F5344CB8AC3E}">
        <p14:creationId xmlns:p14="http://schemas.microsoft.com/office/powerpoint/2010/main" val="2915248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3573073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1472822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660196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1312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16088" y="6337300"/>
            <a:ext cx="57118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rgbClr val="2F4D71">
                      <a:alpha val="74998"/>
                    </a:srgbClr>
                  </a:outerShdw>
                </a:effectLst>
              </a14:hiddenEffects>
            </a:ext>
          </a:extLst>
        </p:spPr>
      </p:pic>
      <p:sp>
        <p:nvSpPr>
          <p:cNvPr id="2" name="Title 1"/>
          <p:cNvSpPr>
            <a:spLocks noGrp="1"/>
          </p:cNvSpPr>
          <p:nvPr>
            <p:ph type="title"/>
          </p:nvPr>
        </p:nvSpPr>
        <p:spPr>
          <a:xfrm>
            <a:off x="228600" y="274638"/>
            <a:ext cx="67818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68463"/>
            <a:ext cx="8229600" cy="4457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4"/>
          </p:nvPr>
        </p:nvSpPr>
        <p:spPr>
          <a:xfrm>
            <a:off x="7620000" y="6356350"/>
            <a:ext cx="1066800" cy="365125"/>
          </a:xfrm>
          <a:prstGeom prst="rect">
            <a:avLst/>
          </a:prstGeom>
        </p:spPr>
        <p:txBody>
          <a:bodyPr vert="horz" wrap="square" lIns="91440" tIns="45720" rIns="91440" bIns="45720" numCol="1" anchor="ctr" anchorCtr="0" compatLnSpc="1">
            <a:prstTxWarp prst="textNoShape">
              <a:avLst/>
            </a:prstTxWarp>
          </a:bodyPr>
          <a:lstStyle>
            <a:lvl1pPr algn="r">
              <a:defRPr sz="1600" b="1">
                <a:solidFill>
                  <a:srgbClr val="898989"/>
                </a:solidFill>
                <a:ea typeface="ＭＳ Ｐゴシック" charset="-128"/>
              </a:defRPr>
            </a:lvl1pPr>
          </a:lstStyle>
          <a:p>
            <a:pPr defTabSz="914400" eaLnBrk="0" fontAlgn="base" hangingPunct="0">
              <a:spcBef>
                <a:spcPct val="0"/>
              </a:spcBef>
              <a:spcAft>
                <a:spcPct val="0"/>
              </a:spcAft>
            </a:pPr>
            <a:fld id="{0125CFE4-66D6-9149-8E56-D2CC60133409}" type="slidenum">
              <a:rPr lang="en-US" altLang="en-US">
                <a:cs typeface="Arial" panose="020B0604020202020204" pitchFamily="34" charset="0"/>
              </a:rPr>
              <a:pPr defTabSz="914400" eaLnBrk="0" fontAlgn="base" hangingPunct="0">
                <a:spcBef>
                  <a:spcPct val="0"/>
                </a:spcBef>
                <a:spcAft>
                  <a:spcPct val="0"/>
                </a:spcAft>
              </a:pPr>
              <a:t>‹#›</a:t>
            </a:fld>
            <a:endParaRPr lang="en-US" altLang="en-US" dirty="0">
              <a:cs typeface="Arial" panose="020B0604020202020204" pitchFamily="34" charset="0"/>
            </a:endParaRPr>
          </a:p>
        </p:txBody>
      </p:sp>
    </p:spTree>
    <p:extLst>
      <p:ext uri="{BB962C8B-B14F-4D97-AF65-F5344CB8AC3E}">
        <p14:creationId xmlns:p14="http://schemas.microsoft.com/office/powerpoint/2010/main" val="1757877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307936014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2281145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2792782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78303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73176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127134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2120281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231664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0436E8E-6DD6-431B-9463-3D8A8BF87705}" type="datetimeFigureOut">
              <a:rPr lang="en-US" smtClean="0"/>
              <a:t>11/6/2018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2E516A3-40AB-43CC-918D-4BD0353A3A62}" type="slidenum">
              <a:rPr lang="en-US" smtClean="0"/>
              <a:t>‹#›</a:t>
            </a:fld>
            <a:endParaRPr lang="en-US"/>
          </a:p>
        </p:txBody>
      </p:sp>
    </p:spTree>
    <p:extLst>
      <p:ext uri="{BB962C8B-B14F-4D97-AF65-F5344CB8AC3E}">
        <p14:creationId xmlns:p14="http://schemas.microsoft.com/office/powerpoint/2010/main" val="17272436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Placeholder 13"/>
          <p:cNvSpPr>
            <a:spLocks noGrp="1"/>
          </p:cNvSpPr>
          <p:nvPr>
            <p:ph type="title"/>
          </p:nvPr>
        </p:nvSpPr>
        <p:spPr>
          <a:xfrm>
            <a:off x="1981612" y="4254544"/>
            <a:ext cx="6533738" cy="30577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Rectangle 6"/>
          <p:cNvSpPr/>
          <p:nvPr userDrawn="1"/>
        </p:nvSpPr>
        <p:spPr>
          <a:xfrm>
            <a:off x="381002" y="380999"/>
            <a:ext cx="8381996" cy="6103621"/>
          </a:xfrm>
          <a:prstGeom prst="rect">
            <a:avLst/>
          </a:prstGeom>
          <a:noFill/>
          <a:ln w="12700">
            <a:solidFill>
              <a:srgbClr val="7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101" y="1285094"/>
            <a:ext cx="5213798" cy="2897242"/>
          </a:xfrm>
          <a:prstGeom prst="rect">
            <a:avLst/>
          </a:prstGeom>
        </p:spPr>
      </p:pic>
    </p:spTree>
    <p:extLst>
      <p:ext uri="{BB962C8B-B14F-4D97-AF65-F5344CB8AC3E}">
        <p14:creationId xmlns:p14="http://schemas.microsoft.com/office/powerpoint/2010/main" val="1241108256"/>
      </p:ext>
    </p:extLst>
  </p:cSld>
  <p:clrMap bg1="lt1" tx1="dk1" bg2="lt2" tx2="dk2" accent1="accent1" accent2="accent2" accent3="accent3" accent4="accent4" accent5="accent5" accent6="accent6" hlink="hlink" folHlink="folHlink"/>
  <p:sldLayoutIdLst>
    <p:sldLayoutId id="2147483673" r:id="rId1"/>
  </p:sldLayoutIdLst>
  <p:txStyles>
    <p:titleStyle>
      <a:lvl1pPr marL="0" algn="l" defTabSz="457200" rtl="0" eaLnBrk="1" latinLnBrk="0" hangingPunct="1">
        <a:lnSpc>
          <a:spcPct val="90000"/>
        </a:lnSpc>
        <a:spcBef>
          <a:spcPct val="0"/>
        </a:spcBef>
        <a:buNone/>
        <a:defRPr lang="en-US" sz="1400" b="1" kern="1200" dirty="0">
          <a:solidFill>
            <a:srgbClr val="383838"/>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a:off x="381002" y="380999"/>
            <a:ext cx="8381996" cy="0"/>
          </a:xfrm>
          <a:prstGeom prst="line">
            <a:avLst/>
          </a:prstGeom>
          <a:ln>
            <a:solidFill>
              <a:srgbClr val="78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81002" y="1157342"/>
            <a:ext cx="8381996" cy="0"/>
          </a:xfrm>
          <a:prstGeom prst="line">
            <a:avLst/>
          </a:prstGeom>
          <a:ln>
            <a:solidFill>
              <a:srgbClr val="78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6673485" y="478006"/>
            <a:ext cx="2080051" cy="577780"/>
          </a:xfrm>
          <a:prstGeom prst="rect">
            <a:avLst/>
          </a:prstGeom>
          <a:solidFill>
            <a:srgbClr val="7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6673485" y="578696"/>
            <a:ext cx="2080052" cy="369332"/>
          </a:xfrm>
          <a:prstGeom prst="rect">
            <a:avLst/>
          </a:prstGeom>
          <a:noFill/>
        </p:spPr>
        <p:txBody>
          <a:bodyPr wrap="square" rtlCol="0">
            <a:spAutoFit/>
          </a:bodyPr>
          <a:lstStyle/>
          <a:p>
            <a:pPr algn="ctr"/>
            <a:r>
              <a:rPr 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take</a:t>
            </a:r>
            <a:r>
              <a:rPr 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command</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 name="Title Placeholder 1"/>
          <p:cNvSpPr>
            <a:spLocks noGrp="1"/>
          </p:cNvSpPr>
          <p:nvPr>
            <p:ph type="title"/>
          </p:nvPr>
        </p:nvSpPr>
        <p:spPr>
          <a:xfrm>
            <a:off x="381001" y="365127"/>
            <a:ext cx="6292483" cy="7922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2" name="TextBox 11"/>
          <p:cNvSpPr txBox="1"/>
          <p:nvPr userDrawn="1"/>
        </p:nvSpPr>
        <p:spPr>
          <a:xfrm>
            <a:off x="500497" y="6332427"/>
            <a:ext cx="8316831" cy="276999"/>
          </a:xfrm>
          <a:prstGeom prst="rect">
            <a:avLst/>
          </a:prstGeom>
          <a:noFill/>
        </p:spPr>
        <p:txBody>
          <a:bodyPr wrap="square" rtlCol="0">
            <a:spAutoFit/>
          </a:bodyPr>
          <a:lstStyle/>
          <a:p>
            <a:pPr algn="r"/>
            <a:fld id="{63A610C0-02EA-4B31-808B-9D7ADC590237}" type="slidenum">
              <a:rPr lang="en-US" sz="1200" b="1"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a:t>
            </a:fld>
            <a:endParaRPr lang="en-US" sz="1200" b="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3" name="TextBox 12"/>
          <p:cNvSpPr txBox="1"/>
          <p:nvPr userDrawn="1"/>
        </p:nvSpPr>
        <p:spPr>
          <a:xfrm>
            <a:off x="334376" y="6324621"/>
            <a:ext cx="6999512" cy="276999"/>
          </a:xfrm>
          <a:prstGeom prst="rect">
            <a:avLst/>
          </a:prstGeom>
          <a:noFill/>
        </p:spPr>
        <p:txBody>
          <a:bodyPr wrap="square" rtlCol="0">
            <a:spAutoFit/>
          </a:bodyPr>
          <a:lstStyle/>
          <a:p>
            <a:r>
              <a:rPr lang="en-US" sz="12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Take Command Campaign </a:t>
            </a:r>
            <a:r>
              <a:rPr lang="en-US" sz="12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The Future of TRICARE</a:t>
            </a:r>
            <a:r>
              <a:rPr lang="en-US" sz="1400" baseline="240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endParaRPr lang="en-US" sz="1200" b="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32733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algn="l" defTabSz="457200" rtl="0" eaLnBrk="1" latinLnBrk="0" hangingPunct="1">
        <a:lnSpc>
          <a:spcPct val="90000"/>
        </a:lnSpc>
        <a:spcBef>
          <a:spcPct val="0"/>
        </a:spcBef>
        <a:buNone/>
        <a:defRPr lang="en-US" sz="2400" b="1" i="0" u="none" kern="1200" dirty="0">
          <a:solidFill>
            <a:srgbClr val="283446"/>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8229600" y="6494463"/>
            <a:ext cx="75565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defTabSz="914400" eaLnBrk="1" fontAlgn="base" hangingPunct="1">
              <a:spcBef>
                <a:spcPct val="0"/>
              </a:spcBef>
              <a:spcAft>
                <a:spcPct val="0"/>
              </a:spcAft>
              <a:defRPr/>
            </a:pPr>
            <a:fld id="{9106F48C-61F4-46CC-84A7-13959BF95AD2}" type="slidenum">
              <a:rPr lang="en-US" altLang="en-US" sz="1600" b="1" smtClean="0">
                <a:solidFill>
                  <a:srgbClr val="FFFFFF"/>
                </a:solidFill>
                <a:ea typeface="MS PGothic" panose="020B0600070205080204" pitchFamily="34" charset="-128"/>
              </a:rPr>
              <a:pPr algn="r" defTabSz="914400" eaLnBrk="1" fontAlgn="base" hangingPunct="1">
                <a:spcBef>
                  <a:spcPct val="0"/>
                </a:spcBef>
                <a:spcAft>
                  <a:spcPct val="0"/>
                </a:spcAft>
                <a:defRPr/>
              </a:pPr>
              <a:t>‹#›</a:t>
            </a:fld>
            <a:endParaRPr lang="en-US" altLang="en-US" sz="1600" b="1" dirty="0" smtClean="0">
              <a:solidFill>
                <a:srgbClr val="FFFFFF"/>
              </a:solidFill>
              <a:ea typeface="MS PGothic" panose="020B0600070205080204" pitchFamily="34" charset="-128"/>
            </a:endParaRP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281664729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1125" y="6143625"/>
            <a:ext cx="6715125" cy="246221"/>
          </a:xfrm>
          <a:prstGeom prst="rect">
            <a:avLst/>
          </a:prstGeom>
          <a:noFill/>
        </p:spPr>
        <p:txBody>
          <a:bodyPr wrap="square" rtlCol="0">
            <a:spAutoFit/>
          </a:bodyPr>
          <a:lstStyle/>
          <a:p>
            <a:r>
              <a:rPr lang="en-US" sz="1000" i="1" dirty="0" smtClean="0">
                <a:latin typeface="Tahoma" panose="020B0604030504040204" pitchFamily="34" charset="0"/>
                <a:ea typeface="Tahoma" panose="020B0604030504040204" pitchFamily="34" charset="0"/>
                <a:cs typeface="Tahoma" panose="020B0604030504040204" pitchFamily="34" charset="0"/>
              </a:rPr>
              <a:t>TRICARE is a registered trademark of the Department of Defense, Defense Health Agency. All rights reserved. </a:t>
            </a:r>
            <a:endParaRPr lang="en-US" sz="1000" i="1"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1886142" y="4165600"/>
            <a:ext cx="787400" cy="479989"/>
          </a:xfrm>
          <a:prstGeom prst="rect">
            <a:avLst/>
          </a:prstGeom>
          <a:solidFill>
            <a:srgbClr val="28344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ahoma" panose="020B0604030504040204" pitchFamily="34" charset="0"/>
                <a:ea typeface="Tahoma" panose="020B0604030504040204" pitchFamily="34" charset="0"/>
                <a:cs typeface="Tahoma" panose="020B0604030504040204" pitchFamily="34" charset="0"/>
              </a:rPr>
              <a:t>MHS</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2673541" y="4223548"/>
            <a:ext cx="4801919" cy="394948"/>
          </a:xfrm>
        </p:spPr>
        <p:txBody>
          <a:bodyPr>
            <a:noAutofit/>
          </a:bodyPr>
          <a:lstStyle/>
          <a:p>
            <a:r>
              <a:rPr lang="en-US" sz="2000" dirty="0" smtClean="0"/>
              <a:t>Expanded Coverage for Certain National Guard Members</a:t>
            </a:r>
            <a:endParaRPr lang="en-US" sz="2000" baseline="30000" dirty="0"/>
          </a:p>
        </p:txBody>
      </p:sp>
    </p:spTree>
    <p:extLst>
      <p:ext uri="{BB962C8B-B14F-4D97-AF65-F5344CB8AC3E}">
        <p14:creationId xmlns:p14="http://schemas.microsoft.com/office/powerpoint/2010/main" val="311849202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Enhancements to TRICARE Coverage</a:t>
            </a:r>
            <a:br>
              <a:rPr lang="en-US" sz="2000" dirty="0"/>
            </a:br>
            <a:r>
              <a:rPr lang="en-US" sz="2000" dirty="0"/>
              <a:t>for Certain Members of the </a:t>
            </a:r>
            <a:r>
              <a:rPr lang="en-US" sz="2000" dirty="0" smtClean="0"/>
              <a:t>National Guard</a:t>
            </a:r>
            <a:endParaRPr lang="en-US" sz="2000" dirty="0"/>
          </a:p>
        </p:txBody>
      </p:sp>
      <p:sp>
        <p:nvSpPr>
          <p:cNvPr id="3" name="TextBox 2"/>
          <p:cNvSpPr txBox="1"/>
          <p:nvPr/>
        </p:nvSpPr>
        <p:spPr>
          <a:xfrm>
            <a:off x="349047" y="1278192"/>
            <a:ext cx="8696630" cy="1754326"/>
          </a:xfrm>
          <a:prstGeom prst="rect">
            <a:avLst/>
          </a:prstGeom>
          <a:noFill/>
        </p:spPr>
        <p:txBody>
          <a:bodyPr wrap="square" rtlCol="0">
            <a:sp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Recent changes to TRICARE include Early </a:t>
            </a:r>
            <a:r>
              <a:rPr lang="en-US" dirty="0">
                <a:latin typeface="Tahoma" panose="020B0604030504040204" pitchFamily="34" charset="0"/>
                <a:ea typeface="Tahoma" panose="020B0604030504040204" pitchFamily="34" charset="0"/>
                <a:cs typeface="Tahoma" panose="020B0604030504040204" pitchFamily="34" charset="0"/>
              </a:rPr>
              <a:t>Eligibility and </a:t>
            </a:r>
            <a:r>
              <a:rPr lang="en-US" dirty="0" smtClean="0">
                <a:latin typeface="Tahoma" panose="020B0604030504040204" pitchFamily="34" charset="0"/>
                <a:ea typeface="Tahoma" panose="020B0604030504040204" pitchFamily="34" charset="0"/>
                <a:cs typeface="Tahoma" panose="020B0604030504040204" pitchFamily="34" charset="0"/>
              </a:rPr>
              <a:t>access to the Transitional Assistance Management Program (TAMP) </a:t>
            </a:r>
            <a:r>
              <a:rPr lang="en-US" dirty="0">
                <a:latin typeface="Tahoma" panose="020B0604030504040204" pitchFamily="34" charset="0"/>
                <a:ea typeface="Tahoma" panose="020B0604030504040204" pitchFamily="34" charset="0"/>
                <a:cs typeface="Tahoma" panose="020B0604030504040204" pitchFamily="34" charset="0"/>
              </a:rPr>
              <a:t>to those </a:t>
            </a:r>
            <a:r>
              <a:rPr lang="en-US" dirty="0" smtClean="0">
                <a:latin typeface="Tahoma" panose="020B0604030504040204" pitchFamily="34" charset="0"/>
                <a:ea typeface="Tahoma" panose="020B0604030504040204" pitchFamily="34" charset="0"/>
                <a:cs typeface="Tahoma" panose="020B0604030504040204" pitchFamily="34" charset="0"/>
              </a:rPr>
              <a:t>National Guard members </a:t>
            </a:r>
            <a:r>
              <a:rPr lang="en-US" dirty="0">
                <a:latin typeface="Tahoma" panose="020B0604030504040204" pitchFamily="34" charset="0"/>
                <a:ea typeface="Tahoma" panose="020B0604030504040204" pitchFamily="34" charset="0"/>
                <a:cs typeface="Tahoma" panose="020B0604030504040204" pitchFamily="34" charset="0"/>
              </a:rPr>
              <a:t>who receive active duty orders for a preplanned mission (</a:t>
            </a:r>
            <a:r>
              <a:rPr lang="en-US" dirty="0" smtClean="0">
                <a:latin typeface="Tahoma" panose="020B0604030504040204" pitchFamily="34" charset="0"/>
                <a:ea typeface="Tahoma" panose="020B0604030504040204" pitchFamily="34" charset="0"/>
                <a:cs typeface="Tahoma" panose="020B0604030504040204" pitchFamily="34" charset="0"/>
              </a:rPr>
              <a:t>12304b).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These are the same benefits that members have already been getting when </a:t>
            </a:r>
            <a:r>
              <a:rPr lang="en-US" dirty="0">
                <a:latin typeface="Tahoma" panose="020B0604030504040204" pitchFamily="34" charset="0"/>
                <a:ea typeface="Tahoma" panose="020B0604030504040204" pitchFamily="34" charset="0"/>
                <a:cs typeface="Tahoma" panose="020B0604030504040204" pitchFamily="34" charset="0"/>
              </a:rPr>
              <a:t>issued delayed-effective-date orders to active duty in support of a contingency </a:t>
            </a:r>
            <a:r>
              <a:rPr lang="en-US" dirty="0" smtClean="0">
                <a:latin typeface="Tahoma" panose="020B0604030504040204" pitchFamily="34" charset="0"/>
                <a:ea typeface="Tahoma" panose="020B0604030504040204" pitchFamily="34" charset="0"/>
                <a:cs typeface="Tahoma" panose="020B0604030504040204" pitchFamily="34" charset="0"/>
              </a:rPr>
              <a:t>operation.</a:t>
            </a: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descr="Cartoon of military families smil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974" y="2817654"/>
            <a:ext cx="8908026" cy="3503776"/>
          </a:xfrm>
          <a:prstGeom prst="rect">
            <a:avLst/>
          </a:prstGeom>
        </p:spPr>
      </p:pic>
    </p:spTree>
    <p:extLst>
      <p:ext uri="{BB962C8B-B14F-4D97-AF65-F5344CB8AC3E}">
        <p14:creationId xmlns:p14="http://schemas.microsoft.com/office/powerpoint/2010/main" val="1843082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TRICARE Coverage </a:t>
            </a:r>
            <a:r>
              <a:rPr lang="en-US" dirty="0"/>
              <a:t>Before and After </a:t>
            </a:r>
            <a:br>
              <a:rPr lang="en-US" dirty="0"/>
            </a:br>
            <a:r>
              <a:rPr lang="en-US" dirty="0"/>
              <a:t>Preplanned Missions</a:t>
            </a:r>
          </a:p>
        </p:txBody>
      </p:sp>
      <p:sp>
        <p:nvSpPr>
          <p:cNvPr id="3" name="Content Placeholder 2"/>
          <p:cNvSpPr>
            <a:spLocks noGrp="1"/>
          </p:cNvSpPr>
          <p:nvPr>
            <p:ph idx="1"/>
          </p:nvPr>
        </p:nvSpPr>
        <p:spPr>
          <a:xfrm>
            <a:off x="381001" y="1530657"/>
            <a:ext cx="7886700" cy="4673497"/>
          </a:xfrm>
        </p:spPr>
        <p:txBody>
          <a:bodyPr>
            <a:normAutofit lnSpcReduction="10000"/>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Expanded coverage when receiving orders for a </a:t>
            </a:r>
            <a:r>
              <a:rPr lang="en-US" sz="2000" dirty="0">
                <a:latin typeface="Tahoma" panose="020B0604030504040204" pitchFamily="34" charset="0"/>
                <a:ea typeface="Tahoma" panose="020B0604030504040204" pitchFamily="34" charset="0"/>
                <a:cs typeface="Tahoma" panose="020B0604030504040204" pitchFamily="34" charset="0"/>
              </a:rPr>
              <a:t>preplanned mission (12304b orders</a:t>
            </a:r>
            <a:r>
              <a:rPr lang="en-US" sz="2000" dirty="0" smtClean="0">
                <a:latin typeface="Tahoma" panose="020B0604030504040204" pitchFamily="34" charset="0"/>
                <a:ea typeface="Tahoma" panose="020B0604030504040204" pitchFamily="34" charset="0"/>
                <a:cs typeface="Tahoma" panose="020B0604030504040204" pitchFamily="34" charset="0"/>
              </a:rPr>
              <a:t>)</a:t>
            </a:r>
            <a:r>
              <a:rPr lang="en-US"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20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lvl="1"/>
            <a:r>
              <a:rPr lang="en-US" sz="2000" b="1" dirty="0" smtClean="0">
                <a:latin typeface="Tahoma" panose="020B0604030504040204" pitchFamily="34" charset="0"/>
                <a:ea typeface="Tahoma" panose="020B0604030504040204" pitchFamily="34" charset="0"/>
                <a:cs typeface="Tahoma" panose="020B0604030504040204" pitchFamily="34" charset="0"/>
              </a:rPr>
              <a:t>Early Eligibility (E-ID)</a:t>
            </a:r>
            <a:r>
              <a:rPr lang="en-US" sz="2000" dirty="0" smtClean="0">
                <a:latin typeface="Tahoma" panose="020B0604030504040204" pitchFamily="34" charset="0"/>
                <a:ea typeface="Tahoma" panose="020B0604030504040204" pitchFamily="34" charset="0"/>
                <a:cs typeface="Tahoma" panose="020B0604030504040204" pitchFamily="34" charset="0"/>
              </a:rPr>
              <a:t>: E-ID begins on the date the sponsor’s orders are issued or 180 days before they report to active duty, whichever is later. You will be automatically enrolled in TRICARE Prime. Your family will be automatically enrolled in TRICARE Prime (if living in a PSA) or TRICARE Select.</a:t>
            </a:r>
            <a:br>
              <a:rPr lang="en-US" sz="2000" dirty="0" smtClean="0">
                <a:latin typeface="Tahoma" panose="020B0604030504040204" pitchFamily="34" charset="0"/>
                <a:ea typeface="Tahoma" panose="020B0604030504040204" pitchFamily="34" charset="0"/>
                <a:cs typeface="Tahoma" panose="020B0604030504040204" pitchFamily="34" charset="0"/>
              </a:rPr>
            </a:b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lvl="1"/>
            <a:r>
              <a:rPr lang="en-US" sz="2000" b="1" dirty="0" smtClean="0">
                <a:latin typeface="Tahoma" panose="020B0604030504040204" pitchFamily="34" charset="0"/>
                <a:ea typeface="Tahoma" panose="020B0604030504040204" pitchFamily="34" charset="0"/>
                <a:cs typeface="Tahoma" panose="020B0604030504040204" pitchFamily="34" charset="0"/>
              </a:rPr>
              <a:t>Transitional Assistance Management Program (TAMP)</a:t>
            </a:r>
            <a:r>
              <a:rPr lang="en-US" sz="2000" dirty="0">
                <a:latin typeface="Tahoma" panose="020B0604030504040204" pitchFamily="34" charset="0"/>
                <a:ea typeface="Tahoma" panose="020B0604030504040204" pitchFamily="34" charset="0"/>
                <a:cs typeface="Tahoma" panose="020B0604030504040204" pitchFamily="34" charset="0"/>
              </a:rPr>
              <a:t>:  TAMP offers 180 days of premium-free TRICARE coverage to certain service members and </a:t>
            </a:r>
            <a:r>
              <a:rPr lang="en-US" sz="2000" dirty="0" smtClean="0">
                <a:latin typeface="Tahoma" panose="020B0604030504040204" pitchFamily="34" charset="0"/>
                <a:ea typeface="Tahoma" panose="020B0604030504040204" pitchFamily="34" charset="0"/>
                <a:cs typeface="Tahoma" panose="020B0604030504040204" pitchFamily="34" charset="0"/>
              </a:rPr>
              <a:t>their families </a:t>
            </a:r>
            <a:r>
              <a:rPr lang="en-US" sz="2000" dirty="0">
                <a:latin typeface="Tahoma" panose="020B0604030504040204" pitchFamily="34" charset="0"/>
                <a:ea typeface="Tahoma" panose="020B0604030504040204" pitchFamily="34" charset="0"/>
                <a:cs typeface="Tahoma" panose="020B0604030504040204" pitchFamily="34" charset="0"/>
              </a:rPr>
              <a:t>so they have ample time to make arrangements for ongoing health care coverage </a:t>
            </a:r>
            <a:r>
              <a:rPr lang="en-US" sz="2000" dirty="0" smtClean="0">
                <a:latin typeface="Tahoma" panose="020B0604030504040204" pitchFamily="34" charset="0"/>
                <a:ea typeface="Tahoma" panose="020B0604030504040204" pitchFamily="34" charset="0"/>
                <a:cs typeface="Tahoma" panose="020B0604030504040204" pitchFamily="34" charset="0"/>
              </a:rPr>
              <a:t>while transitioning </a:t>
            </a:r>
            <a:r>
              <a:rPr lang="en-US" sz="2000" dirty="0">
                <a:latin typeface="Tahoma" panose="020B0604030504040204" pitchFamily="34" charset="0"/>
                <a:ea typeface="Tahoma" panose="020B0604030504040204" pitchFamily="34" charset="0"/>
                <a:cs typeface="Tahoma" panose="020B0604030504040204" pitchFamily="34" charset="0"/>
              </a:rPr>
              <a:t>to civilian </a:t>
            </a:r>
            <a:r>
              <a:rPr lang="en-US" sz="2000" dirty="0" smtClean="0">
                <a:latin typeface="Tahoma" panose="020B0604030504040204" pitchFamily="34" charset="0"/>
                <a:ea typeface="Tahoma" panose="020B0604030504040204" pitchFamily="34" charset="0"/>
                <a:cs typeface="Tahoma" panose="020B0604030504040204" pitchFamily="34" charset="0"/>
              </a:rPr>
              <a:t>life.</a:t>
            </a:r>
            <a:br>
              <a:rPr lang="en-US" sz="2000" dirty="0" smtClean="0">
                <a:latin typeface="Tahoma" panose="020B0604030504040204" pitchFamily="34" charset="0"/>
                <a:ea typeface="Tahoma" panose="020B0604030504040204" pitchFamily="34" charset="0"/>
                <a:cs typeface="Tahoma" panose="020B0604030504040204" pitchFamily="34" charset="0"/>
              </a:rPr>
            </a:b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600" b="1" dirty="0" smtClean="0">
                <a:latin typeface="Tahoma" panose="020B0604030504040204" pitchFamily="34" charset="0"/>
                <a:ea typeface="Tahoma" panose="020B0604030504040204" pitchFamily="34" charset="0"/>
                <a:cs typeface="Tahoma" panose="020B0604030504040204" pitchFamily="34" charset="0"/>
              </a:rPr>
              <a:t>Note</a:t>
            </a:r>
            <a:r>
              <a:rPr lang="en-US" sz="1600" dirty="0" smtClean="0">
                <a:latin typeface="Tahoma" panose="020B0604030504040204" pitchFamily="34" charset="0"/>
                <a:ea typeface="Tahoma" panose="020B0604030504040204" pitchFamily="34" charset="0"/>
                <a:cs typeface="Tahoma" panose="020B0604030504040204" pitchFamily="34" charset="0"/>
              </a:rPr>
              <a:t>: Effective date for E-ID and TAMP is for orders issued on or after Dec. 12, 2017. This change is not retroactive to orders issued prior</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smtClean="0">
                <a:latin typeface="Tahoma" panose="020B0604030504040204" pitchFamily="34" charset="0"/>
                <a:ea typeface="Tahoma" panose="020B0604030504040204" pitchFamily="34" charset="0"/>
                <a:cs typeface="Tahoma" panose="020B0604030504040204" pitchFamily="34" charset="0"/>
              </a:rPr>
              <a:t>to this date.</a:t>
            </a:r>
          </a:p>
        </p:txBody>
      </p:sp>
    </p:spTree>
    <p:extLst>
      <p:ext uri="{BB962C8B-B14F-4D97-AF65-F5344CB8AC3E}">
        <p14:creationId xmlns:p14="http://schemas.microsoft.com/office/powerpoint/2010/main" val="397502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Some Costs</a:t>
            </a:r>
            <a:endParaRPr lang="en-US" dirty="0"/>
          </a:p>
        </p:txBody>
      </p:sp>
      <p:sp>
        <p:nvSpPr>
          <p:cNvPr id="3" name="Content Placeholder 2"/>
          <p:cNvSpPr>
            <a:spLocks noGrp="1"/>
          </p:cNvSpPr>
          <p:nvPr>
            <p:ph idx="1"/>
          </p:nvPr>
        </p:nvSpPr>
        <p:spPr>
          <a:xfrm>
            <a:off x="381001" y="1717470"/>
            <a:ext cx="7886700" cy="4351338"/>
          </a:xfrm>
        </p:spPr>
        <p:txBody>
          <a:bodyPr>
            <a:normAutofit/>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Family members of Reserve </a:t>
            </a:r>
            <a:r>
              <a:rPr lang="en-US" sz="2000" dirty="0">
                <a:latin typeface="Tahoma" panose="020B0604030504040204" pitchFamily="34" charset="0"/>
                <a:ea typeface="Tahoma" panose="020B0604030504040204" pitchFamily="34" charset="0"/>
                <a:cs typeface="Tahoma" panose="020B0604030504040204" pitchFamily="34" charset="0"/>
              </a:rPr>
              <a:t>Component </a:t>
            </a:r>
            <a:r>
              <a:rPr lang="en-US" sz="2000" dirty="0" smtClean="0">
                <a:latin typeface="Tahoma" panose="020B0604030504040204" pitchFamily="34" charset="0"/>
                <a:ea typeface="Tahoma" panose="020B0604030504040204" pitchFamily="34" charset="0"/>
                <a:cs typeface="Tahoma" panose="020B0604030504040204" pitchFamily="34" charset="0"/>
              </a:rPr>
              <a:t>members who are activated for more than 30 days may have their annual deductible waived under TRICARE Select. </a:t>
            </a:r>
            <a:br>
              <a:rPr lang="en-US" sz="2000" dirty="0" smtClean="0">
                <a:latin typeface="Tahoma" panose="020B0604030504040204" pitchFamily="34" charset="0"/>
                <a:ea typeface="Tahoma" panose="020B0604030504040204" pitchFamily="34" charset="0"/>
                <a:cs typeface="Tahoma" panose="020B0604030504040204" pitchFamily="34" charset="0"/>
              </a:rPr>
            </a:br>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en-US" sz="2000" dirty="0" smtClean="0">
                <a:latin typeface="Tahoma" panose="020B0604030504040204" pitchFamily="34" charset="0"/>
                <a:ea typeface="Tahoma" panose="020B0604030504040204" pitchFamily="34" charset="0"/>
                <a:cs typeface="Tahoma" panose="020B0604030504040204" pitchFamily="34" charset="0"/>
              </a:rPr>
              <a:t>Additionally, TRICARE </a:t>
            </a:r>
            <a:r>
              <a:rPr lang="en-US" sz="2000" dirty="0">
                <a:latin typeface="Tahoma" panose="020B0604030504040204" pitchFamily="34" charset="0"/>
                <a:ea typeface="Tahoma" panose="020B0604030504040204" pitchFamily="34" charset="0"/>
                <a:cs typeface="Tahoma" panose="020B0604030504040204" pitchFamily="34" charset="0"/>
              </a:rPr>
              <a:t>may pay an additional 15 </a:t>
            </a:r>
            <a:r>
              <a:rPr lang="en-US" sz="2000" dirty="0" smtClean="0">
                <a:latin typeface="Tahoma" panose="020B0604030504040204" pitchFamily="34" charset="0"/>
                <a:ea typeface="Tahoma" panose="020B0604030504040204" pitchFamily="34" charset="0"/>
                <a:cs typeface="Tahoma" panose="020B0604030504040204" pitchFamily="34" charset="0"/>
              </a:rPr>
              <a:t>percent </a:t>
            </a:r>
            <a:r>
              <a:rPr lang="en-US" sz="2000" dirty="0">
                <a:latin typeface="Tahoma" panose="020B0604030504040204" pitchFamily="34" charset="0"/>
                <a:ea typeface="Tahoma" panose="020B0604030504040204" pitchFamily="34" charset="0"/>
                <a:cs typeface="Tahoma" panose="020B0604030504040204" pitchFamily="34" charset="0"/>
              </a:rPr>
              <a:t>for covered services received from a </a:t>
            </a:r>
            <a:r>
              <a:rPr lang="en-US" sz="2000" dirty="0" smtClean="0">
                <a:latin typeface="Tahoma" panose="020B0604030504040204" pitchFamily="34" charset="0"/>
                <a:ea typeface="Tahoma" panose="020B0604030504040204" pitchFamily="34" charset="0"/>
                <a:cs typeface="Tahoma" panose="020B0604030504040204" pitchFamily="34" charset="0"/>
              </a:rPr>
              <a:t>non-network </a:t>
            </a:r>
            <a:r>
              <a:rPr lang="en-US" sz="2000" dirty="0">
                <a:latin typeface="Tahoma" panose="020B0604030504040204" pitchFamily="34" charset="0"/>
                <a:ea typeface="Tahoma" panose="020B0604030504040204" pitchFamily="34" charset="0"/>
                <a:cs typeface="Tahoma" panose="020B0604030504040204" pitchFamily="34" charset="0"/>
              </a:rPr>
              <a:t>provider. </a:t>
            </a:r>
            <a:r>
              <a:rPr lang="en-US" sz="2000" dirty="0" smtClean="0">
                <a:latin typeface="Tahoma" panose="020B0604030504040204" pitchFamily="34" charset="0"/>
                <a:ea typeface="Tahoma" panose="020B0604030504040204" pitchFamily="34" charset="0"/>
                <a:cs typeface="Tahoma" panose="020B0604030504040204" pitchFamily="34" charset="0"/>
              </a:rPr>
              <a:t/>
            </a:r>
            <a:br>
              <a:rPr lang="en-US" sz="2000" dirty="0" smtClean="0">
                <a:latin typeface="Tahoma" panose="020B0604030504040204" pitchFamily="34" charset="0"/>
                <a:ea typeface="Tahoma" panose="020B0604030504040204" pitchFamily="34" charset="0"/>
                <a:cs typeface="Tahoma" panose="020B0604030504040204" pitchFamily="34" charset="0"/>
              </a:rPr>
            </a:br>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en-US" sz="2000" dirty="0">
                <a:latin typeface="Tahoma" panose="020B0604030504040204" pitchFamily="34" charset="0"/>
                <a:ea typeface="Tahoma" panose="020B0604030504040204" pitchFamily="34" charset="0"/>
                <a:cs typeface="Tahoma" panose="020B0604030504040204" pitchFamily="34" charset="0"/>
              </a:rPr>
              <a:t>These benefits are not provided to family members of sponsors who are in an Active Guard Reserve status.</a:t>
            </a:r>
          </a:p>
        </p:txBody>
      </p:sp>
    </p:spTree>
    <p:extLst>
      <p:ext uri="{BB962C8B-B14F-4D97-AF65-F5344CB8AC3E}">
        <p14:creationId xmlns:p14="http://schemas.microsoft.com/office/powerpoint/2010/main" val="254419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1" y="1531375"/>
            <a:ext cx="8229600" cy="4953000"/>
          </a:xfrm>
        </p:spPr>
        <p:txBody>
          <a:bodyPr>
            <a:normAutofit/>
          </a:bodyPr>
          <a:lstStyle/>
          <a:p>
            <a:pPr marL="0" indent="0">
              <a:lnSpc>
                <a:spcPct val="100000"/>
              </a:lnSpc>
              <a:spcBef>
                <a:spcPts val="600"/>
              </a:spcBef>
              <a:spcAft>
                <a:spcPts val="600"/>
              </a:spcAft>
              <a:buNone/>
            </a:pPr>
            <a:r>
              <a:rPr lang="en-US" sz="2400" b="1" dirty="0">
                <a:solidFill>
                  <a:srgbClr val="283446"/>
                </a:solidFill>
                <a:latin typeface="Tahoma" panose="020B0604030504040204" pitchFamily="34" charset="0"/>
                <a:ea typeface="Tahoma" panose="020B0604030504040204" pitchFamily="34" charset="0"/>
                <a:cs typeface="Tahoma" panose="020B0604030504040204" pitchFamily="34" charset="0"/>
              </a:rPr>
              <a:t>Prepare for the changes now by: </a:t>
            </a:r>
            <a:br>
              <a:rPr lang="en-US" sz="2400" b="1" dirty="0">
                <a:solidFill>
                  <a:srgbClr val="283446"/>
                </a:solidFill>
                <a:latin typeface="Tahoma" panose="020B0604030504040204" pitchFamily="34" charset="0"/>
                <a:ea typeface="Tahoma" panose="020B0604030504040204" pitchFamily="34" charset="0"/>
                <a:cs typeface="Tahoma" panose="020B0604030504040204" pitchFamily="34" charset="0"/>
              </a:rPr>
            </a:br>
            <a:endParaRPr lang="en-US" sz="2400" b="1" dirty="0">
              <a:solidFill>
                <a:srgbClr val="283446"/>
              </a:solidFill>
              <a:latin typeface="Tahoma" panose="020B0604030504040204" pitchFamily="34" charset="0"/>
              <a:ea typeface="Tahoma" panose="020B0604030504040204" pitchFamily="34" charset="0"/>
              <a:cs typeface="Tahoma" panose="020B0604030504040204" pitchFamily="34" charset="0"/>
            </a:endParaRPr>
          </a:p>
          <a:p>
            <a:pPr marL="461963" lvl="1" indent="-461963" defTabSz="457200" eaLnBrk="0" fontAlgn="base" hangingPunct="0">
              <a:lnSpc>
                <a:spcPct val="100000"/>
              </a:lnSpc>
              <a:spcBef>
                <a:spcPts val="600"/>
              </a:spcBef>
              <a:spcAft>
                <a:spcPts val="600"/>
              </a:spcAft>
              <a:buFont typeface="Arial" panose="020B0604020202020204" pitchFamily="34" charset="0"/>
              <a:buChar char="–"/>
            </a:pPr>
            <a:r>
              <a:rPr lang="en-US" sz="1800" dirty="0" smtClean="0">
                <a:latin typeface="Tahoma" panose="020B0604030504040204" pitchFamily="34" charset="0"/>
                <a:ea typeface="Tahoma" panose="020B0604030504040204" pitchFamily="34" charset="0"/>
                <a:cs typeface="Tahoma" panose="020B0604030504040204" pitchFamily="34" charset="0"/>
              </a:rPr>
              <a:t>Updating your contact information in the </a:t>
            </a:r>
            <a:r>
              <a:rPr lang="en-US" sz="1800" b="1" dirty="0" smtClean="0">
                <a:latin typeface="Tahoma" panose="020B0604030504040204" pitchFamily="34" charset="0"/>
                <a:ea typeface="Tahoma" panose="020B0604030504040204" pitchFamily="34" charset="0"/>
                <a:cs typeface="Tahoma" panose="020B0604030504040204" pitchFamily="34" charset="0"/>
              </a:rPr>
              <a:t>Defense Enrollment Eligibility Reporting System (DEERS) </a:t>
            </a:r>
            <a:r>
              <a:rPr lang="en-US" sz="1800" dirty="0" smtClean="0">
                <a:latin typeface="Tahoma" panose="020B0604030504040204" pitchFamily="34" charset="0"/>
                <a:ea typeface="Tahoma" panose="020B0604030504040204" pitchFamily="34" charset="0"/>
                <a:cs typeface="Tahoma" panose="020B0604030504040204" pitchFamily="34" charset="0"/>
              </a:rPr>
              <a:t>for you and your family</a:t>
            </a:r>
          </a:p>
          <a:p>
            <a:pPr lvl="2">
              <a:lnSpc>
                <a:spcPct val="100000"/>
              </a:lnSpc>
              <a:spcBef>
                <a:spcPts val="600"/>
              </a:spcBef>
              <a:spcAft>
                <a:spcPts val="600"/>
              </a:spcAft>
            </a:pPr>
            <a:r>
              <a:rPr lang="en-US" sz="1600" dirty="0" smtClean="0">
                <a:latin typeface="Tahoma" panose="020B0604030504040204" pitchFamily="34" charset="0"/>
                <a:ea typeface="Tahoma" panose="020B0604030504040204" pitchFamily="34" charset="0"/>
                <a:cs typeface="Tahoma" panose="020B0604030504040204" pitchFamily="34" charset="0"/>
              </a:rPr>
              <a:t>Go to </a:t>
            </a:r>
            <a:r>
              <a:rPr lang="en-US" sz="1600" b="1" dirty="0" smtClean="0">
                <a:latin typeface="Tahoma" panose="020B0604030504040204" pitchFamily="34" charset="0"/>
                <a:ea typeface="Tahoma" panose="020B0604030504040204" pitchFamily="34" charset="0"/>
                <a:cs typeface="Tahoma" panose="020B0604030504040204" pitchFamily="34" charset="0"/>
              </a:rPr>
              <a:t>www.dmdc.osd.mil/milconnect</a:t>
            </a:r>
            <a:endParaRPr lang="en-US" sz="1600" dirty="0" smtClean="0">
              <a:latin typeface="Tahoma" panose="020B0604030504040204" pitchFamily="34" charset="0"/>
              <a:ea typeface="Tahoma" panose="020B0604030504040204" pitchFamily="34" charset="0"/>
              <a:cs typeface="Tahoma" panose="020B0604030504040204" pitchFamily="34" charset="0"/>
            </a:endParaRPr>
          </a:p>
          <a:p>
            <a:pPr lvl="2">
              <a:lnSpc>
                <a:spcPct val="100000"/>
              </a:lnSpc>
              <a:spcBef>
                <a:spcPts val="600"/>
              </a:spcBef>
              <a:spcAft>
                <a:spcPts val="600"/>
              </a:spcAft>
            </a:pPr>
            <a:r>
              <a:rPr lang="en-US" sz="1600" dirty="0" smtClean="0">
                <a:latin typeface="Tahoma" panose="020B0604030504040204" pitchFamily="34" charset="0"/>
                <a:ea typeface="Tahoma" panose="020B0604030504040204" pitchFamily="34" charset="0"/>
                <a:cs typeface="Tahoma" panose="020B0604030504040204" pitchFamily="34" charset="0"/>
              </a:rPr>
              <a:t>Call </a:t>
            </a:r>
            <a:r>
              <a:rPr lang="en-US" sz="1600" b="1" dirty="0" smtClean="0">
                <a:latin typeface="Tahoma" panose="020B0604030504040204" pitchFamily="34" charset="0"/>
                <a:ea typeface="Tahoma" panose="020B0604030504040204" pitchFamily="34" charset="0"/>
                <a:cs typeface="Tahoma" panose="020B0604030504040204" pitchFamily="34" charset="0"/>
              </a:rPr>
              <a:t>1-800-538-9552</a:t>
            </a:r>
            <a:r>
              <a:rPr lang="en-US" sz="1600" dirty="0" smtClean="0">
                <a:latin typeface="Tahoma" panose="020B0604030504040204" pitchFamily="34" charset="0"/>
                <a:ea typeface="Tahoma" panose="020B0604030504040204" pitchFamily="34" charset="0"/>
                <a:cs typeface="Tahoma" panose="020B0604030504040204" pitchFamily="34" charset="0"/>
              </a:rPr>
              <a:t> (TTY/TDD: </a:t>
            </a:r>
            <a:r>
              <a:rPr lang="en-US" sz="1600" b="1" dirty="0" smtClean="0">
                <a:latin typeface="Tahoma" panose="020B0604030504040204" pitchFamily="34" charset="0"/>
                <a:ea typeface="Tahoma" panose="020B0604030504040204" pitchFamily="34" charset="0"/>
                <a:cs typeface="Tahoma" panose="020B0604030504040204" pitchFamily="34" charset="0"/>
              </a:rPr>
              <a:t>1-866-363-2883</a:t>
            </a:r>
            <a:r>
              <a:rPr lang="en-US" sz="1600" dirty="0" smtClean="0">
                <a:latin typeface="Tahoma" panose="020B0604030504040204" pitchFamily="34" charset="0"/>
                <a:ea typeface="Tahoma" panose="020B0604030504040204" pitchFamily="34" charset="0"/>
                <a:cs typeface="Tahoma" panose="020B0604030504040204" pitchFamily="34" charset="0"/>
              </a:rPr>
              <a:t>)</a:t>
            </a:r>
          </a:p>
          <a:p>
            <a:pPr lvl="2">
              <a:lnSpc>
                <a:spcPct val="100000"/>
              </a:lnSpc>
              <a:spcBef>
                <a:spcPts val="600"/>
              </a:spcBef>
              <a:spcAft>
                <a:spcPts val="600"/>
              </a:spcAft>
            </a:pPr>
            <a:r>
              <a:rPr lang="en-US" sz="1600" dirty="0" smtClean="0">
                <a:latin typeface="Tahoma" panose="020B0604030504040204" pitchFamily="34" charset="0"/>
                <a:ea typeface="Tahoma" panose="020B0604030504040204" pitchFamily="34" charset="0"/>
                <a:cs typeface="Tahoma" panose="020B0604030504040204" pitchFamily="34" charset="0"/>
              </a:rPr>
              <a:t>Fax updates to </a:t>
            </a:r>
            <a:r>
              <a:rPr lang="en-US" sz="1600" b="1" dirty="0" smtClean="0">
                <a:latin typeface="Tahoma" panose="020B0604030504040204" pitchFamily="34" charset="0"/>
                <a:ea typeface="Tahoma" panose="020B0604030504040204" pitchFamily="34" charset="0"/>
                <a:cs typeface="Tahoma" panose="020B0604030504040204" pitchFamily="34" charset="0"/>
              </a:rPr>
              <a:t>1-831-655-8317</a:t>
            </a:r>
            <a:br>
              <a:rPr lang="en-US" sz="1600" b="1" dirty="0" smtClean="0">
                <a:latin typeface="Tahoma" panose="020B0604030504040204" pitchFamily="34" charset="0"/>
                <a:ea typeface="Tahoma" panose="020B0604030504040204" pitchFamily="34" charset="0"/>
                <a:cs typeface="Tahoma" panose="020B0604030504040204" pitchFamily="34" charset="0"/>
              </a:rPr>
            </a:br>
            <a:endParaRPr lang="en-US" sz="1600" dirty="0" smtClean="0">
              <a:latin typeface="Tahoma" panose="020B0604030504040204" pitchFamily="34" charset="0"/>
              <a:ea typeface="Tahoma" panose="020B0604030504040204" pitchFamily="34" charset="0"/>
              <a:cs typeface="Tahoma" panose="020B0604030504040204" pitchFamily="34" charset="0"/>
            </a:endParaRPr>
          </a:p>
          <a:p>
            <a:pPr marL="461963" lvl="1" indent="-461963" defTabSz="457200" eaLnBrk="0" fontAlgn="base" hangingPunct="0">
              <a:lnSpc>
                <a:spcPct val="100000"/>
              </a:lnSpc>
              <a:spcBef>
                <a:spcPts val="600"/>
              </a:spcBef>
              <a:spcAft>
                <a:spcPts val="600"/>
              </a:spcAft>
              <a:buFont typeface="Arial" panose="020B0604020202020204" pitchFamily="34" charset="0"/>
              <a:buChar char="–"/>
            </a:pPr>
            <a:r>
              <a:rPr lang="en-US" sz="1800" dirty="0" smtClean="0">
                <a:latin typeface="Tahoma" panose="020B0604030504040204" pitchFamily="34" charset="0"/>
                <a:ea typeface="Tahoma" panose="020B0604030504040204" pitchFamily="34" charset="0"/>
                <a:cs typeface="Tahoma" panose="020B0604030504040204" pitchFamily="34" charset="0"/>
              </a:rPr>
              <a:t>Visiting the </a:t>
            </a:r>
            <a:r>
              <a:rPr lang="en-US" sz="1800" b="1" dirty="0" smtClean="0">
                <a:latin typeface="Tahoma" panose="020B0604030504040204" pitchFamily="34" charset="0"/>
                <a:ea typeface="Tahoma" panose="020B0604030504040204" pitchFamily="34" charset="0"/>
                <a:cs typeface="Tahoma" panose="020B0604030504040204" pitchFamily="34" charset="0"/>
              </a:rPr>
              <a:t>TRICARE website</a:t>
            </a:r>
            <a:endParaRPr lang="en-US" sz="1800" dirty="0">
              <a:latin typeface="Tahoma" panose="020B0604030504040204" pitchFamily="34" charset="0"/>
              <a:ea typeface="Tahoma" panose="020B0604030504040204" pitchFamily="34" charset="0"/>
              <a:cs typeface="Tahoma" panose="020B0604030504040204" pitchFamily="34" charset="0"/>
            </a:endParaRPr>
          </a:p>
          <a:p>
            <a:pPr lvl="2">
              <a:lnSpc>
                <a:spcPct val="100000"/>
              </a:lnSpc>
              <a:spcBef>
                <a:spcPts val="600"/>
              </a:spcBef>
              <a:spcAft>
                <a:spcPts val="600"/>
              </a:spcAft>
            </a:pPr>
            <a:r>
              <a:rPr lang="en-US" sz="1600" dirty="0">
                <a:latin typeface="Tahoma" panose="020B0604030504040204" pitchFamily="34" charset="0"/>
                <a:ea typeface="Tahoma" panose="020B0604030504040204" pitchFamily="34" charset="0"/>
                <a:cs typeface="Tahoma" panose="020B0604030504040204" pitchFamily="34" charset="0"/>
              </a:rPr>
              <a:t>Go to </a:t>
            </a:r>
            <a:r>
              <a:rPr lang="en-US" sz="1600" b="1" dirty="0" smtClean="0">
                <a:latin typeface="Tahoma" panose="020B0604030504040204" pitchFamily="34" charset="0"/>
                <a:ea typeface="Tahoma" panose="020B0604030504040204" pitchFamily="34" charset="0"/>
                <a:cs typeface="Tahoma" panose="020B0604030504040204" pitchFamily="34" charset="0"/>
              </a:rPr>
              <a:t>www.tricare.mil/changes</a:t>
            </a:r>
            <a:endParaRPr lang="en-US" sz="1600" dirty="0">
              <a:latin typeface="Tahoma" panose="020B0604030504040204" pitchFamily="34" charset="0"/>
              <a:ea typeface="Tahoma" panose="020B0604030504040204" pitchFamily="34" charset="0"/>
              <a:cs typeface="Tahoma" panose="020B0604030504040204" pitchFamily="34" charset="0"/>
            </a:endParaRPr>
          </a:p>
          <a:p>
            <a:pPr lvl="2">
              <a:lnSpc>
                <a:spcPct val="100000"/>
              </a:lnSpc>
              <a:spcBef>
                <a:spcPts val="600"/>
              </a:spcBef>
              <a:spcAft>
                <a:spcPts val="600"/>
              </a:spcAft>
            </a:pPr>
            <a:r>
              <a:rPr lang="en-US" sz="1600" dirty="0" smtClean="0">
                <a:latin typeface="Tahoma" panose="020B0604030504040204" pitchFamily="34" charset="0"/>
                <a:ea typeface="Tahoma" panose="020B0604030504040204" pitchFamily="34" charset="0"/>
                <a:cs typeface="Tahoma" panose="020B0604030504040204" pitchFamily="34" charset="0"/>
              </a:rPr>
              <a:t>Sign up for email alerts about the changes to get an email anytime this page is updated</a:t>
            </a:r>
          </a:p>
        </p:txBody>
      </p:sp>
      <p:sp>
        <p:nvSpPr>
          <p:cNvPr id="2" name="Title 1"/>
          <p:cNvSpPr>
            <a:spLocks noGrp="1"/>
          </p:cNvSpPr>
          <p:nvPr>
            <p:ph type="title"/>
          </p:nvPr>
        </p:nvSpPr>
        <p:spPr/>
        <p:txBody>
          <a:bodyPr/>
          <a:lstStyle/>
          <a:p>
            <a:r>
              <a:rPr lang="en-US" dirty="0" smtClean="0"/>
              <a:t>PREPARE TODAY!</a:t>
            </a:r>
            <a:endParaRPr lang="en-US" dirty="0"/>
          </a:p>
        </p:txBody>
      </p:sp>
    </p:spTree>
    <p:extLst>
      <p:ext uri="{BB962C8B-B14F-4D97-AF65-F5344CB8AC3E}">
        <p14:creationId xmlns:p14="http://schemas.microsoft.com/office/powerpoint/2010/main" val="40758464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132&quot;&gt;&lt;/object&gt;&lt;object type=&quot;2&quot; unique_id=&quot;10133&quot;&gt;&lt;object type=&quot;3&quot; unique_id=&quot;10134&quot;&gt;&lt;property id=&quot;20148&quot; value=&quot;5&quot;/&gt;&lt;property id=&quot;20300&quot; value=&quot;Slide 1&quot;/&gt;&lt;property id=&quot;20307&quot; value=&quot;257&quot;/&gt;&lt;/object&gt;&lt;object type=&quot;3&quot; unique_id=&quot;10135&quot;&gt;&lt;property id=&quot;20148&quot; value=&quot;5&quot;/&gt;&lt;property id=&quot;20300&quot; value=&quot;Slide 2&quot;/&gt;&lt;property id=&quot;20307&quot; value=&quot;259&quot;/&gt;&lt;/object&gt;&lt;object type=&quot;3&quot; unique_id=&quot;10138&quot;&gt;&lt;property id=&quot;20148&quot; value=&quot;5&quot;/&gt;&lt;property id=&quot;20300&quot; value=&quot;Slide 3&quot;/&gt;&lt;property id=&quot;20307&quot; value=&quot;262&quot;/&gt;&lt;/object&gt;&lt;object type=&quot;3&quot; unique_id=&quot;10319&quot;&gt;&lt;property id=&quot;20148&quot; value=&quot;5&quot;/&gt;&lt;property id=&quot;20300&quot; value=&quot;Slide 4&quot;/&gt;&lt;property id=&quot;20307&quot; value=&quot;274&quot;/&gt;&lt;/object&gt;&lt;object type=&quot;3&quot; unique_id=&quot;10320&quot;&gt;&lt;property id=&quot;20148&quot; value=&quot;5&quot;/&gt;&lt;property id=&quot;20300&quot; value=&quot;Slide 5&quot;/&gt;&lt;property id=&quot;20307&quot; value=&quot;272&quot;/&gt;&lt;/object&gt;&lt;object type=&quot;3&quot; unique_id=&quot;10321&quot;&gt;&lt;property id=&quot;20148&quot; value=&quot;5&quot;/&gt;&lt;property id=&quot;20300&quot; value=&quot;Slide 6&quot;/&gt;&lt;property id=&quot;20307&quot; value=&quot;269&quot;/&gt;&lt;/object&gt;&lt;object type=&quot;3&quot; unique_id=&quot;10322&quot;&gt;&lt;property id=&quot;20148&quot; value=&quot;5&quot;/&gt;&lt;property id=&quot;20300&quot; value=&quot;Slide 7&quot;/&gt;&lt;property id=&quot;20307&quot; value=&quot;270&quot;/&gt;&lt;/object&gt;&lt;object type=&quot;3&quot; unique_id=&quot;10323&quot;&gt;&lt;property id=&quot;20148&quot; value=&quot;5&quot;/&gt;&lt;property id=&quot;20300&quot; value=&quot;Slide 8&quot;/&gt;&lt;property id=&quot;20307&quot; value=&quot;271&quot;/&gt;&lt;/object&gt;&lt;object type=&quot;3&quot; unique_id=&quot;10428&quot;&gt;&lt;property id=&quot;20148&quot; value=&quot;5&quot;/&gt;&lt;property id=&quot;20300&quot; value=&quot;Slide 9&quot;/&gt;&lt;property id=&quot;20307&quot; value=&quot;276&quot;/&gt;&lt;/object&gt;&lt;object type=&quot;3&quot; unique_id=&quot;10429&quot;&gt;&lt;property id=&quot;20148&quot; value=&quot;5&quot;/&gt;&lt;property id=&quot;20300&quot; value=&quot;Slide 10&quot;/&gt;&lt;property id=&quot;20307&quot; value=&quot;277&quot;/&gt;&lt;/object&gt;&lt;object type=&quot;3&quot; unique_id=&quot;10430&quot;&gt;&lt;property id=&quot;20148&quot; value=&quot;5&quot;/&gt;&lt;property id=&quot;20300&quot; value=&quot;Slide 11&quot;/&gt;&lt;property id=&quot;20307&quot; value=&quot;278&quot;/&gt;&lt;/object&gt;&lt;object type=&quot;3&quot; unique_id=&quot;10431&quot;&gt;&lt;property id=&quot;20148&quot; value=&quot;5&quot;/&gt;&lt;property id=&quot;20300&quot; value=&quot;Slide 16&quot;/&gt;&lt;property id=&quot;20307&quot; value=&quot;275&quot;/&gt;&lt;/object&gt;&lt;object type=&quot;3&quot; unique_id=&quot;10432&quot;&gt;&lt;property id=&quot;20148&quot; value=&quot;5&quot;/&gt;&lt;property id=&quot;20300&quot; value=&quot;Slide 24&quot;/&gt;&lt;property id=&quot;20307&quot; value=&quot;279&quot;/&gt;&lt;/object&gt;&lt;object type=&quot;3&quot; unique_id=&quot;10433&quot;&gt;&lt;property id=&quot;20148&quot; value=&quot;5&quot;/&gt;&lt;property id=&quot;20300&quot; value=&quot;Slide 18&quot;/&gt;&lt;property id=&quot;20307&quot; value=&quot;280&quot;/&gt;&lt;/object&gt;&lt;object type=&quot;3&quot; unique_id=&quot;11236&quot;&gt;&lt;property id=&quot;20148&quot; value=&quot;5&quot;/&gt;&lt;property id=&quot;20300&quot; value=&quot;Slide 13&quot;/&gt;&lt;property id=&quot;20307&quot; value=&quot;288&quot;/&gt;&lt;/object&gt;&lt;object type=&quot;3&quot; unique_id=&quot;11237&quot;&gt;&lt;property id=&quot;20148&quot; value=&quot;5&quot;/&gt;&lt;property id=&quot;20300&quot; value=&quot;Slide 17&quot;/&gt;&lt;property id=&quot;20307&quot; value=&quot;289&quot;/&gt;&lt;/object&gt;&lt;object type=&quot;3&quot; unique_id=&quot;11463&quot;&gt;&lt;property id=&quot;20148&quot; value=&quot;5&quot;/&gt;&lt;property id=&quot;20300&quot; value=&quot;Slide 29&quot;/&gt;&lt;property id=&quot;20307&quot; value=&quot;290&quot;/&gt;&lt;/object&gt;&lt;object type=&quot;3&quot; unique_id=&quot;11464&quot;&gt;&lt;property id=&quot;20148&quot; value=&quot;5&quot;/&gt;&lt;property id=&quot;20300&quot; value=&quot;Slide 14&quot;/&gt;&lt;property id=&quot;20307&quot; value=&quot;294&quot;/&gt;&lt;/object&gt;&lt;object type=&quot;3&quot; unique_id=&quot;11465&quot;&gt;&lt;property id=&quot;20148&quot; value=&quot;5&quot;/&gt;&lt;property id=&quot;20300&quot; value=&quot;Slide 15&quot;/&gt;&lt;property id=&quot;20307&quot; value=&quot;295&quot;/&gt;&lt;/object&gt;&lt;object type=&quot;3&quot; unique_id=&quot;11466&quot;&gt;&lt;property id=&quot;20148&quot; value=&quot;5&quot;/&gt;&lt;property id=&quot;20300&quot; value=&quot;Slide 19&quot;/&gt;&lt;property id=&quot;20307&quot; value=&quot;296&quot;/&gt;&lt;/object&gt;&lt;object type=&quot;3&quot; unique_id=&quot;11467&quot;&gt;&lt;property id=&quot;20148&quot; value=&quot;5&quot;/&gt;&lt;property id=&quot;20300&quot; value=&quot;Slide 20&quot;/&gt;&lt;property id=&quot;20307&quot; value=&quot;297&quot;/&gt;&lt;/object&gt;&lt;object type=&quot;3&quot; unique_id=&quot;11468&quot;&gt;&lt;property id=&quot;20148&quot; value=&quot;5&quot;/&gt;&lt;property id=&quot;20300&quot; value=&quot;Slide 21&quot;/&gt;&lt;property id=&quot;20307&quot; value=&quot;298&quot;/&gt;&lt;/object&gt;&lt;object type=&quot;3&quot; unique_id=&quot;11469&quot;&gt;&lt;property id=&quot;20148&quot; value=&quot;5&quot;/&gt;&lt;property id=&quot;20300&quot; value=&quot;Slide 22&quot;/&gt;&lt;property id=&quot;20307&quot; value=&quot;299&quot;/&gt;&lt;/object&gt;&lt;object type=&quot;3&quot; unique_id=&quot;11470&quot;&gt;&lt;property id=&quot;20148&quot; value=&quot;5&quot;/&gt;&lt;property id=&quot;20300&quot; value=&quot;Slide 25&quot;/&gt;&lt;property id=&quot;20307&quot; value=&quot;291&quot;/&gt;&lt;/object&gt;&lt;object type=&quot;3&quot; unique_id=&quot;11472&quot;&gt;&lt;property id=&quot;20148&quot; value=&quot;5&quot;/&gt;&lt;property id=&quot;20300&quot; value=&quot;Slide 30&quot;/&gt;&lt;property id=&quot;20307&quot; value=&quot;293&quot;/&gt;&lt;/object&gt;&lt;object type=&quot;3&quot; unique_id=&quot;11632&quot;&gt;&lt;property id=&quot;20148&quot; value=&quot;5&quot;/&gt;&lt;property id=&quot;20300&quot; value=&quot;Slide 23&quot;/&gt;&lt;property id=&quot;20307&quot; value=&quot;300&quot;/&gt;&lt;/object&gt;&lt;object type=&quot;3&quot; unique_id=&quot;11732&quot;&gt;&lt;property id=&quot;20148&quot; value=&quot;5&quot;/&gt;&lt;property id=&quot;20300&quot; value=&quot;Slide 12&quot;/&gt;&lt;property id=&quot;20307&quot; value=&quot;301&quot;/&gt;&lt;/object&gt;&lt;object type=&quot;3&quot; unique_id=&quot;12562&quot;&gt;&lt;property id=&quot;20148&quot; value=&quot;5&quot;/&gt;&lt;property id=&quot;20300&quot; value=&quot;Slide 26&quot;/&gt;&lt;property id=&quot;20307&quot; value=&quot;302&quot;/&gt;&lt;/object&gt;&lt;object type=&quot;3&quot; unique_id=&quot;12563&quot;&gt;&lt;property id=&quot;20148&quot; value=&quot;5&quot;/&gt;&lt;property id=&quot;20300&quot; value=&quot;Slide 27&quot;/&gt;&lt;property id=&quot;20307&quot; value=&quot;303&quot;/&gt;&lt;/object&gt;&lt;object type=&quot;3&quot; unique_id=&quot;12564&quot;&gt;&lt;property id=&quot;20148&quot; value=&quot;5&quot;/&gt;&lt;property id=&quot;20300&quot; value=&quot;Slide 28&quot;/&gt;&lt;property id=&quot;20307&quot; value=&quot;304&quot;/&gt;&lt;/object&gt;&lt;/object&gt;&lt;/object&gt;&lt;/database&gt;"/>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or Information and Assistance">
  <a:themeElements>
    <a:clrScheme name="TRICARE">
      <a:dk1>
        <a:srgbClr val="545456"/>
      </a:dk1>
      <a:lt1>
        <a:sysClr val="window" lastClr="FFFFFF"/>
      </a:lt1>
      <a:dk2>
        <a:srgbClr val="14377D"/>
      </a:dk2>
      <a:lt2>
        <a:srgbClr val="EAF3DC"/>
      </a:lt2>
      <a:accent1>
        <a:srgbClr val="009DDE"/>
      </a:accent1>
      <a:accent2>
        <a:srgbClr val="EA7425"/>
      </a:accent2>
      <a:accent3>
        <a:srgbClr val="14377D"/>
      </a:accent3>
      <a:accent4>
        <a:srgbClr val="006BB6"/>
      </a:accent4>
      <a:accent5>
        <a:srgbClr val="BC243D"/>
      </a:accent5>
      <a:accent6>
        <a:srgbClr val="FFD600"/>
      </a:accent6>
      <a:hlink>
        <a:srgbClr val="FFF5BF"/>
      </a:hlink>
      <a:folHlink>
        <a:srgbClr val="ABDDD9"/>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6207</TotalTime>
  <Words>605</Words>
  <Application>Microsoft Office PowerPoint</Application>
  <PresentationFormat>On-screen Show (4:3)</PresentationFormat>
  <Paragraphs>55</Paragraphs>
  <Slides>5</Slides>
  <Notes>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vt:i4>
      </vt:variant>
    </vt:vector>
  </HeadingPairs>
  <TitlesOfParts>
    <vt:vector size="15" baseType="lpstr">
      <vt:lpstr>MS PGothic</vt:lpstr>
      <vt:lpstr>MS PGothic</vt:lpstr>
      <vt:lpstr>Arial</vt:lpstr>
      <vt:lpstr>Calibri</vt:lpstr>
      <vt:lpstr>Symbol</vt:lpstr>
      <vt:lpstr>Tahoma</vt:lpstr>
      <vt:lpstr>Times New Roman</vt:lpstr>
      <vt:lpstr>Custom Design</vt:lpstr>
      <vt:lpstr>Office Theme</vt:lpstr>
      <vt:lpstr>For Information and Assistance</vt:lpstr>
      <vt:lpstr>Expanded Coverage for Certain National Guard Members</vt:lpstr>
      <vt:lpstr>Enhancements to TRICARE Coverage for Certain Members of the National Guard</vt:lpstr>
      <vt:lpstr>TRICARE Coverage Before and After  Preplanned Missions</vt:lpstr>
      <vt:lpstr>Changes to Some Costs</vt:lpstr>
      <vt:lpstr>PREPARE TODAY!</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McGuire, Kimberly</dc:creator>
  <cp:lastModifiedBy>Roeder, Nicholas, CTR, DHA</cp:lastModifiedBy>
  <cp:revision>268</cp:revision>
  <cp:lastPrinted>2017-09-06T13:22:50Z</cp:lastPrinted>
  <dcterms:created xsi:type="dcterms:W3CDTF">2017-08-03T16:32:24Z</dcterms:created>
  <dcterms:modified xsi:type="dcterms:W3CDTF">2018-11-06T18:06:18Z</dcterms:modified>
</cp:coreProperties>
</file>